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2" r:id="rId4"/>
    <p:sldId id="278" r:id="rId5"/>
    <p:sldId id="273" r:id="rId6"/>
    <p:sldId id="279" r:id="rId7"/>
    <p:sldId id="275" r:id="rId8"/>
    <p:sldId id="274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0" r:id="rId24"/>
    <p:sldId id="281" r:id="rId2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6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453E012-7001-4520-BABF-AAC05F97A3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59A2D6-DCBF-4C6A-9135-740A8573574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DC176A-9822-410D-8271-5EF081AD430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b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F2A258-5E16-4B2F-A65B-206E99A4694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263B7C-823D-47B1-9593-B96E102ABBAF}" type="slidenum">
              <a:t>‹#›</a:t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11860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4A644C-4E7F-4D1D-A87C-EF690FB92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9998" y="899998"/>
            <a:ext cx="6119996" cy="3441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C704CA-0820-4136-9EDE-947A0F1C3A8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19998" y="4679999"/>
            <a:ext cx="6119996" cy="5039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38778679-77D0-40FE-B961-34804C13DF9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135A79-AC03-4DF7-93EF-D24C878102F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C7222A-6676-4241-861E-B0B3F7BE6C1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02B33B-886E-4567-B80B-F37825EA4B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065481A-E2B6-4C54-B202-CB7557CF9A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8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0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CE97BB1-71E6-4013-B7D1-3D5E9CA4371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3A1D95-50B7-4BEB-9370-E0FBAC233660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86526E7-D523-44AA-9135-2ACD5E1B4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7D34F34E-0F30-43A0-A27A-9E790DF7BC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05AFB273-E0E3-4813-8FAF-FA1A5E9C47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B405BB-40E0-49F4-BAFE-C2F0BD76A605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1D20D49-C900-4D08-A66C-73ED04788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5CE116A-D3C4-4484-AA6D-80154C9434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AA823D1-50E6-4254-8B10-F0703E3B7C4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AF2947C-A7AB-4803-8781-4217FB56C937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8281C58-828F-46D9-9609-F9F482D0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276D7C5-4685-436A-91BA-DA48527252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31F6453-B1CC-432A-B08B-6FEBC9CA6FE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F39C3D-0A16-4ADA-BA19-73E1288DFD7E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3F0589-0353-40E0-8861-1A2BC0C1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389AF6E-216F-4DD4-B9F0-2EA4A6A3B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2CD02990-36C4-4D62-8302-3E9E6136B2F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B5E3BC-7EC1-4D45-ABA8-DF64D381B1E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73023AB-1ECB-46BD-BB1A-44D757739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4EBA90A-246F-4841-90F5-BAD78FE1EF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A0F213A-858C-4882-9364-C9C6F97A72E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B987E2-4453-426D-A0A4-F5849825DE68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CD65E7C-4100-4FE1-A97B-86457D86A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91D3363-9C4D-4845-8186-2E7958D97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0721735B-7DD5-4BB9-9338-C1629003D30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079B79-D0B0-4A2D-9E5B-6F904B62C7E6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D897944-D7FF-443A-9FA4-F7FFCFDFC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BA91ABD-A15A-4BA0-9496-E5C4E0005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C0C3263-4D76-4B82-AE0C-D0096FC1522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17CCAE-6CDD-47EC-A654-B6D6D91A0A27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34880946-EEA1-4EAB-BEAF-0289541A4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8B800D5-8489-4620-A9EA-E47F1CD36C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F8C100-3DA7-45D2-A35D-F01AA651284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F05F00-A9A6-4696-A6CB-85145CAD58D2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34167047-BA96-4089-8AD6-132A8CB0C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076FA53-3A9A-4648-976F-6A927973D3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A5EA48D-BB63-4F43-8134-54337D1DE0A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F53690-74FA-48F2-9E3F-0EAE8AE058A5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648B0D2-96CF-48AB-B474-D2FECE1C4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74C9AE1-B125-41CE-A1DD-23F67F67D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55FAB20-C027-41BC-8F85-A8311C5F6FF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032CB2-324F-498B-A08C-50028635FAD2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FC5D356B-84F0-4D6E-B2B6-D32D16BBB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7D223BE3-B3C8-4A8C-9111-90792FBC9F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3E40753-BD8D-4FCB-8B19-2E1F0418851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A7894F-CAC8-4EC9-BE3C-672B5CC870A3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5FB2D04-80B1-4367-B774-47E1FC9D1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5CF5EF5-62CF-4A4C-B9DA-1D5D1C7B15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FF7EAE7-D035-450E-A9F6-4A3C0B08B9C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CF1DB9-72A6-4379-B223-1015E3EBBD07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FAB559CD-EB9E-4BE3-8E8F-238D2F3B7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A08AD72-8094-4BE6-AAE5-9660A765CF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AF53BD2-E13F-40A2-81F0-BB26EE8ECD5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CFDB5-4CC2-4BA0-AA83-F81C82E8E817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30AABA7-8613-418B-8406-6992115E2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5DF2288-E1C9-4B88-B2A1-E7B6DFAAF7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0B158C3-F7F6-44D6-BB00-69BD441A0A5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C06D39-2444-469B-949F-F6F8C9E21507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6056DF3-49D0-41D4-B6E9-92960A7B3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AB6AADF1-0ACB-474F-9F99-29B185D861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ABF3-584F-4C27-A422-D7D6E586EED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 anchorCtr="1"/>
          <a:lstStyle>
            <a:lvl1pPr algn="ctr"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2A0CA8-C72A-4C20-89B3-552CD1F68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4DBB6D-19EE-4CA6-A180-B82AC624B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EFBAB-DA85-4A04-AB5B-D31520989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964957-6F37-4FC0-B1B7-14C058CDDF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7AC163-ACC0-4705-BA7E-2CED108B0F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0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7A8EC-05B5-45B6-89D9-E8B5810958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323A6E-433C-445E-B822-DDB6904CE3C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AC0C1-6072-422E-A586-09252C0CED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04E4D2-5578-4152-8386-66AD3A650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0134A2-8494-4982-BA69-350D0C7354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38DE76-6193-4245-9A9D-E565EE45BF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31AAE4-9A35-4343-8E1A-F0620A8C4B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280279" y="269876"/>
            <a:ext cx="2259016" cy="458946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E98543-FC89-4FB7-8777-D92DF5BE255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269876"/>
            <a:ext cx="6624635" cy="45894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11C321-E595-4F2B-955F-1A953DB436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77469-4021-4638-9AF7-5205A77EC9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CEAAA5-08C9-4AA7-A485-99C1F68E6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3E00F-7CD9-4FE1-9B11-67495217BE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9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9F8F-E1F8-48D4-8AEA-DDB01A10F6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 anchorCtr="1"/>
          <a:lstStyle>
            <a:lvl1pPr algn="ctr"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81035-1218-48E6-9E3E-209EC86F8B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C24849-F768-4336-916A-82F441715B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C39D3D-F39B-4FEA-9D05-E6B0D0DFA5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967C5E-8180-48D6-AF9B-5979F7E574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35D03-2C09-46CC-8340-AD5DBE1B2F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58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4A3EE-FAFF-466F-827A-2BD0C5F3A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630935-1743-4017-8042-7AF8DB2129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09DBC4-2D33-49EF-8163-FED01BD5B2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C6683F-F68C-4817-AE67-59CAE1B732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D07224-614F-4953-83E0-21F4E703B4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EB70B7-1F09-4586-97CC-69A78F7559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1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DC02E-7DDE-4752-A3DC-72F77992B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83F16D-7A72-4294-8E2A-1D7EFCB97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E294D8-804B-49DD-9589-A41F2A9E18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903A78-8640-43F0-AE6F-D2AEE05715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6E540-CC65-4D5C-9861-D3DB24FAEF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599C34-81A3-4227-95A6-86015753A7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52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9B9CE-10B9-4519-8CC6-4F6FC4EAF2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25B7-881E-4BDA-B332-A49FBDCA6C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752" y="1439859"/>
            <a:ext cx="4422779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C55927-C502-4E80-BEA1-62288FCFEBA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439859"/>
            <a:ext cx="4424360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8E7E59-048B-49C9-B56B-B10ECABB66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09D1FD-163C-41D5-81F2-ECF257D28E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894D8F-2B6D-4ED5-B9BF-7CF65247A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016573-949E-483C-89A4-FA26B9775D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DD8FC-61D1-4FE0-BC94-CC3062D60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0B0A9E-522D-4045-A7B6-27572E6BA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3EB6DF-2737-4471-A1B0-9A874411B8F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A0729F-FE19-4C8E-AA70-C71789FF3A1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D7F72A-F1C2-428B-A068-B2C3D59DB29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37AB09-08E8-410D-AC61-EACC0A1B2D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93EC11-0F92-4A70-B127-62B96CE7A9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89C36B-3916-44B1-87F5-4D816291B1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FA518E-BB77-42D5-934F-0D16A537AD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86BFA-1821-49AD-A75D-D6F1F4E738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6BCE67-815D-431A-877D-022C574A37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3A7E5E-DA65-49E7-B7A8-D07FAC7923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888ED1-99AF-4AD4-85E2-9857B9289B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DA25BD-8F97-4C8B-B8F8-36C00F8833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01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CA0D3C-DF4A-45D5-903D-CE98E11089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448058-D31A-46BC-9773-13C5147E4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399AF-E6B1-4589-B917-6BAE7DBD01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C96B06-07F4-43D8-B67E-535BFBE8A6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355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42AE1-641F-492E-B567-9E4D581EA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A7A32-A036-4D03-99A5-7271C3BB0C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4C313-C058-40BE-BFB8-26D33163E66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72675E-1FAF-4A07-AB92-30CC477656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6DDDAF-0E9C-4309-9472-D592DF93AF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F92495-C59D-4A88-9657-2E5C8A6566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5B0326-F03E-40BC-9425-DA8CE821AD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8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AEA3C-D81C-493C-B7CE-8654E29EC2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CE9D93-B527-47A1-B4BD-B021D610821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797BEA-EE72-4B6F-AF3B-DB9894D703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4A3C9E-00E2-421F-B742-DF7CA453C4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D34643-6216-4451-8B39-FC7A4A22F8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4D88DC-4C94-4996-B1C5-9EF031D059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9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5D376-488B-42CA-ACE2-BEBACD027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598B56-35CF-4B3A-AFA5-33CA84DE67D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24C4CA-5C37-449A-AB86-85CF395387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D31CEC-A996-4FE2-B9C3-92F0B42BB0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E78A05-82DC-4C71-8A87-3CA3035D7F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D24739-4769-4E57-96BE-CA3BE0668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2FEE2F-C269-42D7-B77B-0DEBBE77BA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07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CDB54-0BA1-4376-B3E8-E22EAD716C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B7CFB9-3D28-4EEE-91A5-DEC587348F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0F52D-A858-4EB2-8F15-B678811E11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CC1365-C2F5-483D-871A-473EC3C8E7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42BB8B-C820-4622-A094-C105C4C04D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DF4ABF-4BF5-43BE-B8C2-F159C39C55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3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2CEA02F-E628-43AA-9135-B75C22854F9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280279" y="269876"/>
            <a:ext cx="2259016" cy="458946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3E4902-A839-4E67-9B7A-5970DBF1D7E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269876"/>
            <a:ext cx="6624635" cy="45894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06580-F98E-4BB0-8E1E-4B9DE8590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9E0F79-5FE4-4D37-BD79-C058412CD7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42A92-D5CD-44E9-9246-1F5479A89D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D2CAF1-562A-4B48-88C9-E9B70C3500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BCA46-60D2-44FA-9F43-80B77BF71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0709D0-2934-4E6E-8F09-F09CD89B8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3A3C91-F08C-4242-8D1D-5124A1A009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B99291-2C59-4D72-95B5-209973EEAE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99EDEF-69D6-480F-AA0E-AA0411073C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2F5664-0497-44E8-BA39-29AB009710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1765D-D8C4-40DC-8BBA-12697E4BED2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6D313-69CA-4FAE-A3F3-3E1A477CB7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752" y="1439859"/>
            <a:ext cx="4422779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A9DA6-70DD-45D8-82FE-48507ED6063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439859"/>
            <a:ext cx="4424360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6B1775-2E04-4C5C-96F0-8C82FD0F66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C8DDE1-6C49-4FAF-8C1C-D1A2F722E0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9C241-BCCC-4505-AAE5-83D84711FD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8C9709-B945-4A01-9BDC-09ED1B6F75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1E65A-7E3C-4966-B689-7D5990B75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20C42B-6A31-4725-95D6-9019ED15B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CF2E61-412A-4E57-B18A-22F35105FBD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759210F-88C0-4BCC-9E96-9636227FC74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8D41DB-9E7C-45E0-BB48-175A9987531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6D5D44F-7693-4D1C-965F-4C09A79C4D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E151F9-0E06-4F63-9AC8-1110229220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6973EE1-1662-4D4C-8E43-0C78202D3F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AB44B5-D9FA-4F7D-A647-E8EFCCC927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7051B-6289-4BC2-9385-36702B0BD4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66B358-181D-4261-B0AD-4ADB30480B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32163-46E1-4CEF-B205-EE1BE80C28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28509C-13F3-4ABB-B8F0-964BE7BBFD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09955B-B306-4E89-9711-19E7467F93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DFA50C-B886-4EAF-8B8D-00D9CBDDFDE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70FEA9-D062-40F2-B148-7491D0BBDD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8CEED-883F-45F0-9D6A-DD094D89FB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CE9AC3-0B30-487A-96F2-96434C949F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162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3960A-CE18-495D-B3F7-BAED8551D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6D5B54-E528-49E0-9C35-8E7256FA3A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48C54E-37B5-43B4-85A9-72C89298AEE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7FBA91-FB08-4473-A6F7-F037EF12B3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96CCF9-D40A-432E-8989-438BF5EC68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46F680-550F-4D4D-81B4-24A49324B2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411ED5-B648-4F67-A286-A97B74309D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5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021B-7828-4580-8D19-706BC9B51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5448A4-966F-4CB0-A9AF-2BC9F4B15CF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F530DF-A7AA-4C0E-86AC-F1DD0D78FA1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26CF35-7150-4B5F-A6D3-1D6C61794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287C37-DA7F-4F9C-A7AC-C899903AA5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E35F8-C738-4006-B26A-8124869E16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DE1B7B-5291-4655-B887-EE38ADD03F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8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1093A017-3174-466B-A6AE-C958ADFBD6DF}"/>
              </a:ext>
            </a:extLst>
          </p:cNvPr>
          <p:cNvSpPr/>
          <p:nvPr/>
        </p:nvSpPr>
        <p:spPr>
          <a:xfrm>
            <a:off x="35999" y="90004"/>
            <a:ext cx="7740002" cy="11700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18004" cap="flat">
            <a:solidFill>
              <a:srgbClr val="FFBF00"/>
            </a:solidFill>
            <a:prstDash val="solid"/>
            <a:miter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4CEE9D63-BF90-4029-B3AE-03BC60453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24FC9E-309B-4922-9FC8-EDD7934B3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143999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DD1284-E17F-4020-B516-D3FCF69E6A1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D6E1D8-3CE8-4004-8875-C7DC54FD46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004" y="5164924"/>
            <a:ext cx="3194995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E557FD-3CC1-4F23-B675-24A61043FB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920BD29-C02B-4F7B-B29F-DA55508D4AB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150"/>
        </a:spcAft>
        <a:buNone/>
        <a:tabLst/>
        <a:defRPr lang="fr-FR" sz="26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F2FA1661-1F5F-440D-8A93-25A2FF8663CE}"/>
              </a:ext>
            </a:extLst>
          </p:cNvPr>
          <p:cNvSpPr/>
          <p:nvPr/>
        </p:nvSpPr>
        <p:spPr>
          <a:xfrm>
            <a:off x="35999" y="90004"/>
            <a:ext cx="7740002" cy="11700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18004" cap="flat">
            <a:solidFill>
              <a:srgbClr val="FFBF00"/>
            </a:solidFill>
            <a:prstDash val="solid"/>
            <a:miter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A427877B-6A11-4ADB-A1E0-04D4D0664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2F4FB4-19D5-44D8-83DF-08CBCBB4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143999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92EDB2-BB9C-4DE6-9D75-EE4A1930200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87A40-F2A8-4856-88D0-0B9C0FA78B8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004" y="5164924"/>
            <a:ext cx="3194995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D475B7-8247-47DA-AE76-732E91B847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4589771-D262-4B15-AB51-5752BB5A34E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150"/>
        </a:spcAft>
        <a:buNone/>
        <a:tabLst/>
        <a:defRPr lang="fr-FR" sz="26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dakota.sandia.gov/content/linux-ubuntu-200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kota.sandia.gov/download.html" TargetMode="External"/><Relationship Id="rId5" Type="http://schemas.openxmlformats.org/officeDocument/2006/relationships/hyperlink" Target="https://dakota.sandia.gov/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github.com/anhvt2/psi-k-tutorials-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kota.sandia.gov/content/manuals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hyperlink" Target="http://inverseprobability.com/talks/notes/gaussian-processes.html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426AB-EBE0-4F46-8CC1-F269362D5B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72080"/>
            <a:ext cx="7020004" cy="1024201"/>
          </a:xfrm>
        </p:spPr>
        <p:txBody>
          <a:bodyPr/>
          <a:lstStyle/>
          <a:p>
            <a:pPr lvl="0"/>
            <a:r>
              <a:rPr lang="en-US" sz="2400"/>
              <a:t>Anh Tran (SNL); Julien Tranchida (CEA Cadarache)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0EC384-DD82-45F0-BC13-6EF571F36B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9998" y="2411336"/>
            <a:ext cx="9000000" cy="1477332"/>
          </a:xfrm>
        </p:spPr>
        <p:txBody>
          <a:bodyPr anchor="ctr" anchorCtr="1">
            <a:spAutoFit/>
          </a:bodyPr>
          <a:lstStyle/>
          <a:p>
            <a:pPr lvl="0" algn="ctr"/>
            <a:r>
              <a:rPr lang="en-US" sz="3200" dirty="0"/>
              <a:t>Multi-fidelity Gaussian process and Bayesian optimization for materials design: Application to ternary random alloys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37A818-5D1D-4394-82C9-8F5B015DDFB0}"/>
              </a:ext>
            </a:extLst>
          </p:cNvPr>
          <p:cNvSpPr txBox="1"/>
          <p:nvPr/>
        </p:nvSpPr>
        <p:spPr>
          <a:xfrm>
            <a:off x="6160135" y="4640317"/>
            <a:ext cx="3870960" cy="10302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Tran, A.,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Tranchida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, J.,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Wildey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, T., &amp; Thompson, A. P. (2020). Multi-fidelity machine-learning with uncertainty quantification and Bayesian optimization for materials design: Application to ternary random alloys. The Journal of Chemical Physics, 153(7), 074705.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AADE7097-7377-4507-86D8-86E22B2606F9}"/>
              </a:ext>
            </a:extLst>
          </p:cNvPr>
          <p:cNvSpPr txBox="1"/>
          <p:nvPr/>
        </p:nvSpPr>
        <p:spPr>
          <a:xfrm>
            <a:off x="49530" y="4836968"/>
            <a:ext cx="4751070" cy="7952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dirty="0"/>
              <a:t>Sandia National Laboratories is a </a:t>
            </a:r>
            <a:r>
              <a:rPr lang="en-US" sz="900" dirty="0" err="1"/>
              <a:t>multimission</a:t>
            </a:r>
            <a:r>
              <a:rPr lang="en-US" sz="900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 The views expressed in the article do not necessarily represent the views of the U.S. Department of Energy or the United States Government.</a:t>
            </a:r>
            <a:endParaRPr lang="en-US" sz="9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BDCCD-290C-441F-B1F5-6790DC9079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51770D-F7C9-4FA3-9346-C7648BF45C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Kernels: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Stationary (default)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Anisotropic vs. isotropic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Symmetric positive semi-definite matrix               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Many good choices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Affect smoothness of GP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(hint: first derivative at origin)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FA904-28A5-4AAB-B8FD-50F91CEBC1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34578" y="2597702"/>
            <a:ext cx="3276359" cy="3520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1F547-A834-4C2E-898F-DFCF29BA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95491" y="1533970"/>
            <a:ext cx="1018797" cy="304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6F160-28E4-4721-919F-188282C1B3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138690" y="4299389"/>
            <a:ext cx="3632399" cy="12175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FE00D7E-3657-4A4D-B180-D2DF643E8E09}"/>
              </a:ext>
            </a:extLst>
          </p:cNvPr>
          <p:cNvSpPr txBox="1"/>
          <p:nvPr/>
        </p:nvSpPr>
        <p:spPr>
          <a:xfrm>
            <a:off x="6344430" y="3046439"/>
            <a:ext cx="3536999" cy="3466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B.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Shahriari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, K.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Swersky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, Z. Wang, R. P. Adams, and N. de Freitas, Proc. IEEE 104, 148 (2016).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7C86AF-A7B5-49C5-9247-F44434615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937" y="1573767"/>
            <a:ext cx="5223680" cy="1376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F57604-5B39-48E8-AF8C-8E6B77E644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D8AAA-72E5-4675-901D-056CF26859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7"/>
            <a:ext cx="9000000" cy="4046402"/>
          </a:xfrm>
        </p:spPr>
        <p:txBody>
          <a:bodyPr>
            <a:no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How to train a GP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Maximizing the log marginal likelihood function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0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Alternatively, can treat hyper-parameters as stochastic parameters and marginalize out using MC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Complexity                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More computationally expensive with more data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Approximations are available to reduce complexity at the cost of accuracy, e.g. low-rank approx.</a:t>
            </a:r>
          </a:p>
          <a:p>
            <a:pPr lvl="0">
              <a:lnSpc>
                <a:spcPct val="90000"/>
              </a:lnSpc>
              <a:buSzPct val="45000"/>
              <a:buFont typeface="StarSymbol"/>
              <a:buChar char="●"/>
            </a:pPr>
            <a:endParaRPr lang="en-US" sz="20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89D667-29FB-4101-8C8F-D4F71AF6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35553" y="3845080"/>
            <a:ext cx="1485717" cy="3427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132AE-897A-429D-A7CF-791F525124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56433" y="2335866"/>
            <a:ext cx="5981401" cy="656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69117B-B556-4D40-85E3-8FE64851673F}"/>
              </a:ext>
            </a:extLst>
          </p:cNvPr>
          <p:cNvSpPr txBox="1"/>
          <p:nvPr/>
        </p:nvSpPr>
        <p:spPr>
          <a:xfrm>
            <a:off x="7025398" y="3285730"/>
            <a:ext cx="2514600" cy="603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Snoek, J., Larochelle, H., &amp; Adams, R. P. (2012). Practical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bayesian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optimization of machine learning algorithms. Advances in neural information processing systems, 25.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177DB-F941-4CA0-B5C2-81ECAE5D99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6623F2-BAB0-4C5E-B873-6FC25DC80F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6"/>
            <a:ext cx="3732457" cy="3794943"/>
          </a:xfrm>
        </p:spPr>
        <p:txBody>
          <a:bodyPr>
            <a:no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What is the point of optimization?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Everything is about efficiency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Crux: how to select the next input parameters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Debate of optimization policies</a:t>
            </a:r>
          </a:p>
          <a:p>
            <a:pPr marL="130138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Bayesian optimization is a </a:t>
            </a: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gradient-free</a:t>
            </a: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approach</a:t>
            </a:r>
          </a:p>
          <a:p>
            <a:pPr marL="130138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Next input parameters are found by maximizing acquisition function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Active learning: balancing exploration vs. exploitation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Minimal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72619-2D1A-4527-82ED-7ED240D9A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64" y="1304597"/>
            <a:ext cx="5478970" cy="3030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F47CF-0FBF-4834-A6F1-3C20B78A41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ED3C35-55D2-436F-9F99-39C9905782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Acquisition function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Probability of improvement (PI)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0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Expected improvement (EI)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Upper confidence bound (UCB)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2151F-2202-46FA-8050-BA47993800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92036" y="4294804"/>
            <a:ext cx="7495922" cy="3139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8B1CE-FDCE-4E86-9DD0-3256A3DAA2F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54057" y="3376089"/>
            <a:ext cx="7571881" cy="3614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08BA6-ED8B-4E34-AEEC-4596E5ECD2E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26821" y="1435834"/>
            <a:ext cx="3688529" cy="6779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A8CC1-5093-47FD-9AE3-9CF4B9E110E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287232" y="2378432"/>
            <a:ext cx="3628796" cy="4568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617889-1890-488A-A4C6-4F0143A6A2A1}"/>
              </a:ext>
            </a:extLst>
          </p:cNvPr>
          <p:cNvSpPr txBox="1"/>
          <p:nvPr/>
        </p:nvSpPr>
        <p:spPr>
          <a:xfrm>
            <a:off x="7315200" y="2286000"/>
            <a:ext cx="2514600" cy="684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Mockus, Jonas (1975). “On Bayesian methods for seeking the extremum”. In: Optimization Techniques IFIP Technical Conference. Springer, pp. 400–404.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Mockus, Jonas (1982). “The Bayesian approach to global optimization”. In: System Modeling and Optimization, pp. 473–481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C945245-21B6-47B4-B3FF-D2CAC87FA1C7}"/>
              </a:ext>
            </a:extLst>
          </p:cNvPr>
          <p:cNvSpPr txBox="1"/>
          <p:nvPr/>
        </p:nvSpPr>
        <p:spPr>
          <a:xfrm>
            <a:off x="7315556" y="4770360"/>
            <a:ext cx="2514600" cy="6901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Srinivas, Niranjan et al. (2009). “Gaussian process optimization in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the bandit setting: No regret and experimental design”. In: </a:t>
            </a:r>
            <a:r>
              <a:rPr lang="en-US" sz="6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arXiv</a:t>
            </a:r>
            <a:endParaRPr lang="en-US" sz="6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preprint arXiv:0912.3995.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Srinivas, Niranjan et al. (2012). “Information-theoretic regret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bounds for Gaussian process optimization in the bandit setting”.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In: IEEE Transactions on Information Theory 58.5,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pp. 3250–3265.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59B9-39C6-478D-94FF-0F41DDECEE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Multi-fidelity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161D00-FA4C-43D5-AD97-DEDF919747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7"/>
            <a:ext cx="9000000" cy="4046402"/>
          </a:xfrm>
        </p:spPr>
        <p:txBody>
          <a:bodyPr>
            <a:norm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Auto-regressive formulation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Covariance matrix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Posterior mean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Posterior variance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Log marginal likelihood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Fidelity level to query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dirty="0">
              <a:latin typeface="Liberation Sans" pitchFamily="1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955C4B-9DC2-4BCD-BB8B-9B89EAD7D713}"/>
              </a:ext>
            </a:extLst>
          </p:cNvPr>
          <p:cNvSpPr txBox="1"/>
          <p:nvPr/>
        </p:nvSpPr>
        <p:spPr>
          <a:xfrm>
            <a:off x="7918499" y="35518"/>
            <a:ext cx="2057400" cy="24652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1. Kennedy, Marc C and Anthony O’Hagan (2000). “Predicting the output from a complex computer code when fast approximations are available”. In: </a:t>
            </a:r>
            <a:r>
              <a:rPr lang="en-US" sz="7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Biometrika</a:t>
            </a: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87.1, pp. 1–13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2. Yang, X., Zhu, X., &amp; Li, J. (2020). When </a:t>
            </a:r>
            <a:r>
              <a:rPr lang="en-US" sz="7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bifidelity</a:t>
            </a: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meets cokriging: An efficient physics-informed </a:t>
            </a:r>
            <a:r>
              <a:rPr lang="en-US" sz="7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multifidelity</a:t>
            </a: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method. SIAM Journal on Scientific Computing, 42(1), A220-A249.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3. Xiao, M., Zhang, G., </a:t>
            </a:r>
            <a:r>
              <a:rPr lang="en-US" sz="7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Breitkopf</a:t>
            </a: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, P., Villon, P., &amp; Zhang, W. (2018). Extended Co-Kriging interpolation method based on multi-fidelity data. Applied Mathematics and Computation, 323, 120-131.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4. Tran, A., </a:t>
            </a:r>
            <a:r>
              <a:rPr lang="en-US" sz="7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Wildey</a:t>
            </a:r>
            <a:r>
              <a:rPr lang="en-US" sz="7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, T., &amp; McCann, S. (2020). sMF-BO-2CoGP: A sequential multi-fidelity constrained Bayesian optimization framework for design applications. Journal of Computing and Information Science in Engineering, 20(3).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5. Forrester, A. I., </a:t>
            </a:r>
            <a:r>
              <a:rPr lang="en-US" sz="700" dirty="0" err="1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Sóbester</a:t>
            </a:r>
            <a:r>
              <a:rPr lang="en-US" sz="7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, A., &amp; Keane, A. J. (2007). Multi-fidelity optimization via surrogate modelling. Proceedings of the royal society a: mathematical, physical and engineering sciences, 463(2088), 3251-3269.</a:t>
            </a:r>
            <a:endParaRPr lang="en-US" sz="7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7E161-2BB9-4EC4-AFA8-0E5A9B8CECB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49554" y="3014464"/>
            <a:ext cx="3018955" cy="5234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D142C-829B-4830-98C3-CBECD977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270519" y="2552220"/>
            <a:ext cx="4066922" cy="2757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904C36-390A-4825-AC94-8715221640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70519" y="1769757"/>
            <a:ext cx="5609880" cy="6379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92948-68FA-4E74-95EC-AC9BF29FF53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067050" y="1398419"/>
            <a:ext cx="2057043" cy="323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2B741-7A45-4DEA-B505-81EE24FBCA8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855009" y="3589203"/>
            <a:ext cx="3076197" cy="9522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964BE-0FA3-434A-81E8-D29331332E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00361" y="4592704"/>
            <a:ext cx="2266559" cy="552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7BACE28-B321-4553-A7CF-324D46C13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863" y="2589062"/>
            <a:ext cx="3076197" cy="244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6">
            <a:extLst>
              <a:ext uri="{FF2B5EF4-FFF2-40B4-BE49-F238E27FC236}">
                <a16:creationId xmlns:a16="http://schemas.microsoft.com/office/drawing/2014/main" id="{C326CF23-E63E-4D50-BF58-C428DB624F8F}"/>
              </a:ext>
            </a:extLst>
          </p:cNvPr>
          <p:cNvSpPr txBox="1"/>
          <p:nvPr/>
        </p:nvSpPr>
        <p:spPr>
          <a:xfrm>
            <a:off x="7184578" y="5033177"/>
            <a:ext cx="2527112" cy="2235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Photo courtesy of Forrester (2007).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endParaRPr lang="en-US" sz="9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AED4C-215F-4BCD-B71F-B4629EDA7F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multi-scale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5B5FC-7BAD-467F-9672-1EFD666DC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28637" y="1543979"/>
            <a:ext cx="3925802" cy="25174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816319-5F47-41D4-8023-842D6F283E7C}"/>
              </a:ext>
            </a:extLst>
          </p:cNvPr>
          <p:cNvSpPr txBox="1"/>
          <p:nvPr/>
        </p:nvSpPr>
        <p:spPr>
          <a:xfrm>
            <a:off x="5246370" y="4175760"/>
            <a:ext cx="3657600" cy="228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Photo courtesy of Dierk Raabe. http://www.dierk-raabe.com/multiscale-modeling/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7087BDC-B478-420A-99E0-CE6A9551CBA2}"/>
              </a:ext>
            </a:extLst>
          </p:cNvPr>
          <p:cNvSpPr txBox="1">
            <a:spLocks/>
          </p:cNvSpPr>
          <p:nvPr/>
        </p:nvSpPr>
        <p:spPr>
          <a:xfrm>
            <a:off x="539998" y="1439997"/>
            <a:ext cx="4009142" cy="4046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But try to look at this from a multi-fidelity perspective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Machine learning prediction is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not very accurate</a:t>
            </a:r>
            <a:r>
              <a:rPr lang="en-US" sz="2000" kern="0" spc="-1" dirty="0">
                <a:latin typeface="Arial"/>
              </a:rPr>
              <a:t>, but computationally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cheap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DFT is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accurate</a:t>
            </a:r>
            <a:r>
              <a:rPr lang="en-US" sz="2000" kern="0" spc="-1" dirty="0">
                <a:latin typeface="Arial"/>
              </a:rPr>
              <a:t>, but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expensive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Propose a multi-fidelity approach to support ML prediction with DFT when it’s necessary.</a:t>
            </a:r>
          </a:p>
          <a:p>
            <a:pPr algn="l" hangingPunct="1">
              <a:lnSpc>
                <a:spcPct val="150000"/>
              </a:lnSpc>
              <a:spcAft>
                <a:spcPts val="0"/>
              </a:spcAft>
              <a:buSzPts val="1399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3BEC82-A892-4A2A-80B0-46AB3F838F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Multi-fidelity for multi-scale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B5E865-FBC0-4A2A-81BD-23455951D0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1511" y="1546676"/>
            <a:ext cx="3026979" cy="3490143"/>
          </a:xfrm>
        </p:spPr>
        <p:txBody>
          <a:bodyPr>
            <a:normAutofit/>
          </a:bodyPr>
          <a:lstStyle/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Materials design: inverse problem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From chemical composition to materials properties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14A49-0DD6-4A03-820F-AD3AAD0533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92780" y="1546676"/>
            <a:ext cx="6855394" cy="40840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CB99E-D00E-4EA7-8773-7376694232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Bayesian Optimization Parallelism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8B8F55-8D35-4710-B412-F03ABEA19A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MPI perspective: Why parallelize optimization?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E4874-AC8B-4165-B06D-286F9794B3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89660" y="2030730"/>
            <a:ext cx="7469642" cy="35326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0BD5F-4EFC-4754-B247-7DCA07F032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Bayesian Optimization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050D6-73E4-498F-8CA5-EFFB84EE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1041" y="1963628"/>
            <a:ext cx="6774478" cy="3706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AA24081C-91D1-42F4-AC4F-71CD9BA870B6}"/>
              </a:ext>
            </a:extLst>
          </p:cNvPr>
          <p:cNvSpPr txBox="1">
            <a:spLocks/>
          </p:cNvSpPr>
          <p:nvPr/>
        </p:nvSpPr>
        <p:spPr>
          <a:xfrm>
            <a:off x="539998" y="143999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MPI perspective: Why parallelize optimization?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EA97-4266-4708-8E6B-9A77B31FF4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Bayesian Optimization Parallelism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78212-8EFA-4B4D-8B00-1F18169E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9998" y="2514600"/>
            <a:ext cx="8773924" cy="27691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07E3DD1-3FC8-442B-9B96-CA8861F84909}"/>
              </a:ext>
            </a:extLst>
          </p:cNvPr>
          <p:cNvSpPr txBox="1">
            <a:spLocks/>
          </p:cNvSpPr>
          <p:nvPr/>
        </p:nvSpPr>
        <p:spPr>
          <a:xfrm>
            <a:off x="503998" y="136760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MPI perspective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Why asynchronous parallel?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FEC59B37-24F6-45D0-B466-F1B84AA2872D}"/>
              </a:ext>
            </a:extLst>
          </p:cNvPr>
          <p:cNvSpPr/>
          <p:nvPr/>
        </p:nvSpPr>
        <p:spPr>
          <a:xfrm>
            <a:off x="7515718" y="3937013"/>
            <a:ext cx="1789956" cy="36072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6CD28A43-B9A4-4950-A261-960E79E7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47" y="4036673"/>
            <a:ext cx="1349270" cy="1372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7">
            <a:extLst>
              <a:ext uri="{FF2B5EF4-FFF2-40B4-BE49-F238E27FC236}">
                <a16:creationId xmlns:a16="http://schemas.microsoft.com/office/drawing/2014/main" id="{0A5F31D3-9173-4930-BBBE-03A5810A7B13}"/>
              </a:ext>
            </a:extLst>
          </p:cNvPr>
          <p:cNvSpPr/>
          <p:nvPr/>
        </p:nvSpPr>
        <p:spPr>
          <a:xfrm>
            <a:off x="342900" y="1428750"/>
            <a:ext cx="4105802" cy="4090312"/>
          </a:xfrm>
          <a:prstGeom prst="rect">
            <a:avLst/>
          </a:prstGeom>
          <a:noFill/>
          <a:ln w="35999" cap="flat">
            <a:solidFill>
              <a:srgbClr val="3465A4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CustomShape 8">
            <a:extLst>
              <a:ext uri="{FF2B5EF4-FFF2-40B4-BE49-F238E27FC236}">
                <a16:creationId xmlns:a16="http://schemas.microsoft.com/office/drawing/2014/main" id="{89154544-251A-49F5-A623-5D1F99E2F7A6}"/>
              </a:ext>
            </a:extLst>
          </p:cNvPr>
          <p:cNvSpPr/>
          <p:nvPr/>
        </p:nvSpPr>
        <p:spPr>
          <a:xfrm>
            <a:off x="1092305" y="1381960"/>
            <a:ext cx="2606762" cy="370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High entropy alloys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9">
            <a:extLst>
              <a:ext uri="{FF2B5EF4-FFF2-40B4-BE49-F238E27FC236}">
                <a16:creationId xmlns:a16="http://schemas.microsoft.com/office/drawing/2014/main" id="{89109863-BCAC-4EDA-87FE-4EA95B8BC0D8}"/>
              </a:ext>
            </a:extLst>
          </p:cNvPr>
          <p:cNvSpPr/>
          <p:nvPr/>
        </p:nvSpPr>
        <p:spPr>
          <a:xfrm>
            <a:off x="342900" y="1879018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Random alloys with four or more principal components.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CustomShape 10">
            <a:extLst>
              <a:ext uri="{FF2B5EF4-FFF2-40B4-BE49-F238E27FC236}">
                <a16:creationId xmlns:a16="http://schemas.microsoft.com/office/drawing/2014/main" id="{7F10A6EC-8699-4E26-AB5A-237254B4CCED}"/>
              </a:ext>
            </a:extLst>
          </p:cNvPr>
          <p:cNvSpPr/>
          <p:nvPr/>
        </p:nvSpPr>
        <p:spPr>
          <a:xfrm>
            <a:off x="342900" y="2388229"/>
            <a:ext cx="4105802" cy="7887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HEAs are promising materials (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refractory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and aerospace applications, 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nuclear degradation-resistant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materials, …).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ustomShape 11">
            <a:extLst>
              <a:ext uri="{FF2B5EF4-FFF2-40B4-BE49-F238E27FC236}">
                <a16:creationId xmlns:a16="http://schemas.microsoft.com/office/drawing/2014/main" id="{1A9FF001-EEC8-4569-B292-4CFE21AD5F70}"/>
              </a:ext>
            </a:extLst>
          </p:cNvPr>
          <p:cNvSpPr/>
          <p:nvPr/>
        </p:nvSpPr>
        <p:spPr>
          <a:xfrm>
            <a:off x="4603830" y="2678030"/>
            <a:ext cx="5332213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In the context of modern random alloys, optimizing functional performances requires the exploration of vast composition spaces.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12">
            <a:extLst>
              <a:ext uri="{FF2B5EF4-FFF2-40B4-BE49-F238E27FC236}">
                <a16:creationId xmlns:a16="http://schemas.microsoft.com/office/drawing/2014/main" id="{F684E9A6-0EBC-4C0A-A104-4BEA1C14EE00}"/>
              </a:ext>
            </a:extLst>
          </p:cNvPr>
          <p:cNvSpPr/>
          <p:nvPr/>
        </p:nvSpPr>
        <p:spPr>
          <a:xfrm>
            <a:off x="4603830" y="2092750"/>
            <a:ext cx="5332213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Materials design can be seen as an inverse problem in the structure-property relationship.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15">
            <a:extLst>
              <a:ext uri="{FF2B5EF4-FFF2-40B4-BE49-F238E27FC236}">
                <a16:creationId xmlns:a16="http://schemas.microsoft.com/office/drawing/2014/main" id="{4A33463A-F2EE-4959-9EAE-9D6C2E333302}"/>
              </a:ext>
            </a:extLst>
          </p:cNvPr>
          <p:cNvSpPr/>
          <p:nvPr/>
        </p:nvSpPr>
        <p:spPr>
          <a:xfrm>
            <a:off x="342900" y="3619396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Prototypical compositions: FeCoCrMnNi, MoNbTaW.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18">
            <a:extLst>
              <a:ext uri="{FF2B5EF4-FFF2-40B4-BE49-F238E27FC236}">
                <a16:creationId xmlns:a16="http://schemas.microsoft.com/office/drawing/2014/main" id="{0CE6182B-C1EE-484A-A4D0-F08707DBBAB4}"/>
              </a:ext>
            </a:extLst>
          </p:cNvPr>
          <p:cNvSpPr/>
          <p:nvPr/>
        </p:nvSpPr>
        <p:spPr>
          <a:xfrm>
            <a:off x="4604653" y="3458132"/>
            <a:ext cx="5337864" cy="8561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The developed ML approaches will be applied to exploring functional properties of different alloy compositions: AlNbTi, MoNbTaW, ...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9">
            <a:extLst>
              <a:ext uri="{FF2B5EF4-FFF2-40B4-BE49-F238E27FC236}">
                <a16:creationId xmlns:a16="http://schemas.microsoft.com/office/drawing/2014/main" id="{B343FE1A-59E9-4834-AC90-D4442FE7C191}"/>
              </a:ext>
            </a:extLst>
          </p:cNvPr>
          <p:cNvSpPr/>
          <p:nvPr/>
        </p:nvSpPr>
        <p:spPr>
          <a:xfrm>
            <a:off x="4603830" y="4385206"/>
            <a:ext cx="5332213" cy="71747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Comparisons to experimental measurements of additive manufacturing based HEAs performed at Sandia will allow to probe our methods.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20">
            <a:extLst>
              <a:ext uri="{FF2B5EF4-FFF2-40B4-BE49-F238E27FC236}">
                <a16:creationId xmlns:a16="http://schemas.microsoft.com/office/drawing/2014/main" id="{4A23C805-3FDE-4BA6-8236-D45935D79BAC}"/>
              </a:ext>
            </a:extLst>
          </p:cNvPr>
          <p:cNvSpPr/>
          <p:nvPr/>
        </p:nvSpPr>
        <p:spPr>
          <a:xfrm>
            <a:off x="342900" y="3117756"/>
            <a:ext cx="4105802" cy="50598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At Sandia, HEAs are manufactured by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additive manufacturing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techniques.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CustomShape 5">
            <a:extLst>
              <a:ext uri="{FF2B5EF4-FFF2-40B4-BE49-F238E27FC236}">
                <a16:creationId xmlns:a16="http://schemas.microsoft.com/office/drawing/2014/main" id="{BFF90BD3-BD1F-49D8-8C7D-79BE91CC09ED}"/>
              </a:ext>
            </a:extLst>
          </p:cNvPr>
          <p:cNvSpPr/>
          <p:nvPr/>
        </p:nvSpPr>
        <p:spPr>
          <a:xfrm>
            <a:off x="5644600" y="1488277"/>
            <a:ext cx="3474912" cy="3819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Materials design problem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10178048-A50A-41D4-B719-7A67B61E188F}"/>
              </a:ext>
            </a:extLst>
          </p:cNvPr>
          <p:cNvSpPr txBox="1"/>
          <p:nvPr/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The problem we are trying to solve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36377-D6EF-4B83-91BF-759607643F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798" y="228600"/>
            <a:ext cx="7725601" cy="1024201"/>
          </a:xfrm>
        </p:spPr>
        <p:txBody>
          <a:bodyPr/>
          <a:lstStyle/>
          <a:p>
            <a:pPr lvl="0"/>
            <a:r>
              <a:rPr lang="en-US"/>
              <a:t>The code, the data, and the tutorials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1997B-C7F0-4797-817F-0172388D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80399" y="538919"/>
            <a:ext cx="2095201" cy="4474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730F004-A3E0-431B-83DE-52859277C3FB}"/>
              </a:ext>
            </a:extLst>
          </p:cNvPr>
          <p:cNvSpPr txBox="1"/>
          <p:nvPr/>
        </p:nvSpPr>
        <p:spPr>
          <a:xfrm>
            <a:off x="6932886" y="2770791"/>
            <a:ext cx="2940269" cy="23030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apt-get install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gcc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g++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gfortran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cmake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libboost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-all-dev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libblas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liblapack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libopenmpi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openmpi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-bin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gsl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-bin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libgsl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python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perl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libhdf5-dev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ejaVu Sans" pitchFamily="2"/>
              <a:cs typeface="Arial" panose="020B0604020202020204" pitchFamily="34" charset="0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cmake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CMAKE_C_FLAGS="-O2"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CMAKE_CXX_FLAGS="-O2"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CMAKE_Fortran_FLAGS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="-O2“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DAKOTA_HAVE_GSL:BOOL=TRUE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HAVE_QUESO:BOOL=TRUE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DAKOTA_HAVE_MPI:BOOL=TRUE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DAKOTA_HDF5:BOOL=TRUE 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Boost_NO_BOOST_CMAKE:BOOL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=TRUE\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${DAK_SRC}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E9451C6-D200-4DD0-AF65-CAAD05F81543}"/>
              </a:ext>
            </a:extLst>
          </p:cNvPr>
          <p:cNvSpPr txBox="1">
            <a:spLocks/>
          </p:cNvSpPr>
          <p:nvPr/>
        </p:nvSpPr>
        <p:spPr>
          <a:xfrm>
            <a:off x="503998" y="1367607"/>
            <a:ext cx="9000000" cy="2937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  <a:hlinkClick r:id="rId5"/>
              </a:rPr>
              <a:t>https://dakota.sandia.gov/</a:t>
            </a:r>
            <a:r>
              <a:rPr lang="en-US" sz="2000" kern="0" spc="-1" dirty="0">
                <a:latin typeface="Arial"/>
              </a:rPr>
              <a:t> 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Source code available: </a:t>
            </a:r>
            <a:r>
              <a:rPr lang="en-US" sz="2000" kern="0" spc="-1" dirty="0">
                <a:latin typeface="Arial"/>
                <a:hlinkClick r:id="rId6"/>
              </a:rPr>
              <a:t>https://dakota.sandia.gov/download.html</a:t>
            </a:r>
            <a:r>
              <a:rPr lang="en-US" sz="2000" kern="0" spc="-1" dirty="0">
                <a:latin typeface="Arial"/>
              </a:rPr>
              <a:t>  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Sandia National </a:t>
            </a:r>
            <a:r>
              <a:rPr lang="en-US" sz="2000" kern="0" spc="-1" dirty="0" err="1">
                <a:latin typeface="Arial"/>
              </a:rPr>
              <a:t>Laboratories’s</a:t>
            </a:r>
            <a:r>
              <a:rPr lang="en-US" sz="2000" kern="0" spc="-1" dirty="0">
                <a:latin typeface="Arial"/>
              </a:rPr>
              <a:t> flagship software in uncertainty quantification and optimization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How to compile Dakota on Ubuntu 20.04 LTS: </a:t>
            </a:r>
            <a:r>
              <a:rPr lang="en-US" sz="2000" kern="0" spc="-1" dirty="0">
                <a:latin typeface="Arial"/>
                <a:hlinkClick r:id="rId7"/>
              </a:rPr>
              <a:t>https://dakota.sandia.gov/content/linux-ubuntu-2004</a:t>
            </a:r>
            <a:r>
              <a:rPr lang="en-US" sz="2000" kern="0" spc="-1" dirty="0">
                <a:latin typeface="Arial"/>
              </a:rPr>
              <a:t>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82547-8966-4127-AF90-DAC98147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80399" y="539276"/>
            <a:ext cx="2095201" cy="44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39BA0C-BF04-4DCD-BBB1-99F363DF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1986" y="1710116"/>
            <a:ext cx="2782024" cy="3696034"/>
          </a:xfrm>
          <a:prstGeom prst="rect">
            <a:avLst/>
          </a:prstGeom>
          <a:noFill/>
          <a:ln cap="flat">
            <a:noFill/>
          </a:ln>
          <a:effectLst>
            <a:outerShdw dist="35638" dir="2700000" algn="tl">
              <a:srgbClr val="3465A4"/>
            </a:outerShdw>
          </a:effec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A2738407-319D-4ED8-9F1E-FF6A5060A4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798" y="228956"/>
            <a:ext cx="7725601" cy="1024201"/>
          </a:xfrm>
        </p:spPr>
        <p:txBody>
          <a:bodyPr/>
          <a:lstStyle/>
          <a:p>
            <a:pPr lvl="0"/>
            <a:r>
              <a:rPr lang="en-US"/>
              <a:t>The code, the data, and the tutorials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E485C8CA-CF0E-46F0-B02E-A9C20803CD6F}"/>
              </a:ext>
            </a:extLst>
          </p:cNvPr>
          <p:cNvSpPr txBox="1">
            <a:spLocks/>
          </p:cNvSpPr>
          <p:nvPr/>
        </p:nvSpPr>
        <p:spPr>
          <a:xfrm>
            <a:off x="507939" y="1366280"/>
            <a:ext cx="7123491" cy="4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  <a:hlinkClick r:id="rId6"/>
              </a:rPr>
              <a:t>https://dakota.sandia.gov/content/manuals</a:t>
            </a:r>
            <a:r>
              <a:rPr lang="en-US" sz="1600" kern="0" spc="-1" dirty="0">
                <a:latin typeface="Arial"/>
              </a:rPr>
              <a:t> 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Interface examples: </a:t>
            </a:r>
            <a:r>
              <a:rPr lang="en-US" sz="1600" b="1" kern="0" spc="-1" dirty="0" err="1">
                <a:latin typeface="Arial"/>
              </a:rPr>
              <a:t>src</a:t>
            </a:r>
            <a:r>
              <a:rPr lang="en-US" sz="1600" b="1" kern="0" spc="-1" dirty="0">
                <a:latin typeface="Arial"/>
              </a:rPr>
              <a:t>/</a:t>
            </a:r>
            <a:r>
              <a:rPr lang="en-US" sz="1600" b="1" kern="0" spc="-1" dirty="0" err="1">
                <a:latin typeface="Arial"/>
              </a:rPr>
              <a:t>dakota</a:t>
            </a:r>
            <a:r>
              <a:rPr lang="en-US" sz="1600" b="1" kern="0" spc="-1" dirty="0">
                <a:latin typeface="Arial"/>
              </a:rPr>
              <a:t>-examples/official/drivers/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Directory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Two pseudo-simulations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kern="0" spc="-1" dirty="0">
                <a:latin typeface="Arial"/>
              </a:rPr>
              <a:t>snap_query.py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kern="0" spc="-1" dirty="0">
                <a:latin typeface="Arial"/>
              </a:rPr>
              <a:t>dft_query.py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Input: </a:t>
            </a:r>
            <a:r>
              <a:rPr lang="en-US" sz="1600" b="1" kern="0" spc="-1" dirty="0">
                <a:latin typeface="Arial"/>
              </a:rPr>
              <a:t>params.in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Output: </a:t>
            </a:r>
            <a:r>
              <a:rPr lang="en-US" sz="1600" b="1" kern="0" spc="-1" dirty="0" err="1">
                <a:latin typeface="Arial"/>
              </a:rPr>
              <a:t>results.out</a:t>
            </a:r>
            <a:endParaRPr lang="en-US" sz="1600" b="1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I/O interface (direct interface with Python also available)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Dakota input file: </a:t>
            </a:r>
            <a:r>
              <a:rPr lang="en-US" sz="1600" b="1" kern="0" spc="-1" dirty="0">
                <a:latin typeface="Arial"/>
              </a:rPr>
              <a:t>dakota_dft.in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kern="0" spc="-1" dirty="0">
                <a:latin typeface="Arial"/>
                <a:hlinkClick r:id="rId7"/>
              </a:rPr>
              <a:t>https://github.com/anhvt2/psi-k-tutorials-2021</a:t>
            </a:r>
            <a:r>
              <a:rPr lang="en-US" sz="1600" b="1" kern="0" spc="-1" dirty="0"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6D30E-12AD-4D9B-9DFD-756C77E40094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Results: GP-MF model</a:t>
            </a:r>
          </a:p>
        </p:txBody>
      </p:sp>
      <p:pic>
        <p:nvPicPr>
          <p:cNvPr id="3" name="Image 9">
            <a:extLst>
              <a:ext uri="{FF2B5EF4-FFF2-40B4-BE49-F238E27FC236}">
                <a16:creationId xmlns:a16="http://schemas.microsoft.com/office/drawing/2014/main" id="{45986469-D83B-4EBB-835A-B3A38433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035" y="4139708"/>
            <a:ext cx="2126949" cy="14085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0">
            <a:extLst>
              <a:ext uri="{FF2B5EF4-FFF2-40B4-BE49-F238E27FC236}">
                <a16:creationId xmlns:a16="http://schemas.microsoft.com/office/drawing/2014/main" id="{1CB3D9D1-C507-45BF-92C0-CAFF353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9" y="2135370"/>
            <a:ext cx="1737405" cy="1490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1">
            <a:extLst>
              <a:ext uri="{FF2B5EF4-FFF2-40B4-BE49-F238E27FC236}">
                <a16:creationId xmlns:a16="http://schemas.microsoft.com/office/drawing/2014/main" id="{750889F6-CD51-463A-AFA1-8E96720A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97" y="2138242"/>
            <a:ext cx="1733592" cy="14872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3C7EB83D-CEEB-43E4-894A-403CC1512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21" y="2135370"/>
            <a:ext cx="1735942" cy="1490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5DCDE530-5456-4422-87AE-A3D00970C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281" y="2135370"/>
            <a:ext cx="1737113" cy="14900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453A8A8A-5553-4806-817B-16DEEA726205}"/>
              </a:ext>
            </a:extLst>
          </p:cNvPr>
          <p:cNvSpPr/>
          <p:nvPr/>
        </p:nvSpPr>
        <p:spPr>
          <a:xfrm>
            <a:off x="96249" y="1350148"/>
            <a:ext cx="9856015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7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Convergence of the Multi-Fidelity Gaussian Process (MFGP) model with respect to the HF data, and with an increasing percentage of the training set (bulk modulus values).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400832ED-5A8E-42C9-847A-F388580090C1}"/>
              </a:ext>
            </a:extLst>
          </p:cNvPr>
          <p:cNvSpPr/>
          <p:nvPr/>
        </p:nvSpPr>
        <p:spPr>
          <a:xfrm>
            <a:off x="1016291" y="1795287"/>
            <a:ext cx="1223284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LF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4EE9D17-0839-4592-81E0-0B5F8BF905F0}"/>
              </a:ext>
            </a:extLst>
          </p:cNvPr>
          <p:cNvSpPr/>
          <p:nvPr/>
        </p:nvSpPr>
        <p:spPr>
          <a:xfrm>
            <a:off x="2960296" y="1811847"/>
            <a:ext cx="179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(10%)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86310C79-B7F8-44D3-A768-23BB9CB42B50}"/>
              </a:ext>
            </a:extLst>
          </p:cNvPr>
          <p:cNvSpPr/>
          <p:nvPr/>
        </p:nvSpPr>
        <p:spPr>
          <a:xfrm>
            <a:off x="5192292" y="1811847"/>
            <a:ext cx="179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(50%)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6F3BDEBB-0327-4288-9121-4C524325C3D2}"/>
              </a:ext>
            </a:extLst>
          </p:cNvPr>
          <p:cNvSpPr/>
          <p:nvPr/>
        </p:nvSpPr>
        <p:spPr>
          <a:xfrm>
            <a:off x="7496296" y="1811847"/>
            <a:ext cx="179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(90%)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B9A2DBD6-2A82-4085-ABE9-3A5D665D7626}"/>
              </a:ext>
            </a:extLst>
          </p:cNvPr>
          <p:cNvSpPr/>
          <p:nvPr/>
        </p:nvSpPr>
        <p:spPr>
          <a:xfrm>
            <a:off x="96249" y="3637382"/>
            <a:ext cx="8530556" cy="2952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7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MFGP vs HF bulk modulus diagram: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" name="Image 23">
            <a:extLst>
              <a:ext uri="{FF2B5EF4-FFF2-40B4-BE49-F238E27FC236}">
                <a16:creationId xmlns:a16="http://schemas.microsoft.com/office/drawing/2014/main" id="{70A04D82-E6B9-4240-BEE1-0D556ACAB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5934" y="4141555"/>
            <a:ext cx="2147980" cy="1422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CustomShape 10">
            <a:extLst>
              <a:ext uri="{FF2B5EF4-FFF2-40B4-BE49-F238E27FC236}">
                <a16:creationId xmlns:a16="http://schemas.microsoft.com/office/drawing/2014/main" id="{D86BF5A8-F220-4947-A50A-40974E63B443}"/>
              </a:ext>
            </a:extLst>
          </p:cNvPr>
          <p:cNvSpPr/>
          <p:nvPr/>
        </p:nvSpPr>
        <p:spPr>
          <a:xfrm>
            <a:off x="1661830" y="3841979"/>
            <a:ext cx="3008376" cy="275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HF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473973D3-4512-4A2D-B55D-C073AD84CC57}"/>
              </a:ext>
            </a:extLst>
          </p:cNvPr>
          <p:cNvSpPr/>
          <p:nvPr/>
        </p:nvSpPr>
        <p:spPr>
          <a:xfrm>
            <a:off x="5510183" y="3844439"/>
            <a:ext cx="3008376" cy="275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58329-81E8-4AA4-A82A-C128573921BB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Results: MF Bayesian optimization</a:t>
            </a:r>
          </a:p>
        </p:txBody>
      </p:sp>
      <p:pic>
        <p:nvPicPr>
          <p:cNvPr id="3" name="Image 18">
            <a:extLst>
              <a:ext uri="{FF2B5EF4-FFF2-40B4-BE49-F238E27FC236}">
                <a16:creationId xmlns:a16="http://schemas.microsoft.com/office/drawing/2014/main" id="{ED03A327-9E63-4D0D-A6EC-2B3EDDCC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31" y="2130872"/>
            <a:ext cx="1849319" cy="12138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21">
            <a:extLst>
              <a:ext uri="{FF2B5EF4-FFF2-40B4-BE49-F238E27FC236}">
                <a16:creationId xmlns:a16="http://schemas.microsoft.com/office/drawing/2014/main" id="{2EE35359-BDA4-497B-AA63-93415588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12" y="2147413"/>
            <a:ext cx="1866500" cy="1224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26">
            <a:extLst>
              <a:ext uri="{FF2B5EF4-FFF2-40B4-BE49-F238E27FC236}">
                <a16:creationId xmlns:a16="http://schemas.microsoft.com/office/drawing/2014/main" id="{EDB871BE-45FD-4C3F-88CE-835D662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18" y="4301867"/>
            <a:ext cx="1881295" cy="12346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7">
            <a:extLst>
              <a:ext uri="{FF2B5EF4-FFF2-40B4-BE49-F238E27FC236}">
                <a16:creationId xmlns:a16="http://schemas.microsoft.com/office/drawing/2014/main" id="{7B264ACD-BB4B-4601-A8E1-30376EDA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31" y="4270504"/>
            <a:ext cx="1849319" cy="12138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ustomShape 5">
            <a:extLst>
              <a:ext uri="{FF2B5EF4-FFF2-40B4-BE49-F238E27FC236}">
                <a16:creationId xmlns:a16="http://schemas.microsoft.com/office/drawing/2014/main" id="{F2ED33FD-EADF-4448-86D9-39B455BB4B65}"/>
              </a:ext>
            </a:extLst>
          </p:cNvPr>
          <p:cNvSpPr/>
          <p:nvPr/>
        </p:nvSpPr>
        <p:spPr>
          <a:xfrm>
            <a:off x="117518" y="1325843"/>
            <a:ext cx="9762911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6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performed a multi-fidelity Bayesian Optimization (MFBO) research of the optimum bulk modulus value across the AlNbTi composition space diagram: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F7C7944-CDC6-42DB-A61C-44F908EBAA2A}"/>
              </a:ext>
            </a:extLst>
          </p:cNvPr>
          <p:cNvSpPr/>
          <p:nvPr/>
        </p:nvSpPr>
        <p:spPr>
          <a:xfrm>
            <a:off x="1461366" y="1735119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5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2B3CFC88-EBB6-4A8E-9DA6-92496841965C}"/>
              </a:ext>
            </a:extLst>
          </p:cNvPr>
          <p:cNvSpPr/>
          <p:nvPr/>
        </p:nvSpPr>
        <p:spPr>
          <a:xfrm>
            <a:off x="5382780" y="1749046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25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9F2F5E3-FD8A-4098-B71C-3E25B69E9AD8}"/>
              </a:ext>
            </a:extLst>
          </p:cNvPr>
          <p:cNvSpPr/>
          <p:nvPr/>
        </p:nvSpPr>
        <p:spPr>
          <a:xfrm>
            <a:off x="5299743" y="3930658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36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4F0DF9D2-2478-4136-BD11-466F54CE203C}"/>
              </a:ext>
            </a:extLst>
          </p:cNvPr>
          <p:cNvSpPr/>
          <p:nvPr/>
        </p:nvSpPr>
        <p:spPr>
          <a:xfrm>
            <a:off x="1461366" y="3874751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131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C9ED1450-1073-407A-872C-6C1F86BA3429}"/>
              </a:ext>
            </a:extLst>
          </p:cNvPr>
          <p:cNvSpPr/>
          <p:nvPr/>
        </p:nvSpPr>
        <p:spPr>
          <a:xfrm>
            <a:off x="4104128" y="2616089"/>
            <a:ext cx="647642" cy="287642"/>
          </a:xfrm>
          <a:custGeom>
            <a:avLst/>
            <a:gdLst>
              <a:gd name="f0" fmla="val w"/>
              <a:gd name="f1" fmla="val h"/>
              <a:gd name="f2" fmla="val 0"/>
              <a:gd name="f3" fmla="val 1801"/>
              <a:gd name="f4" fmla="val 802"/>
              <a:gd name="f5" fmla="val 200"/>
              <a:gd name="f6" fmla="val 1350"/>
              <a:gd name="f7" fmla="val 1800"/>
              <a:gd name="f8" fmla="val 400"/>
              <a:gd name="f9" fmla="val 801"/>
              <a:gd name="f10" fmla="val 600"/>
              <a:gd name="f11" fmla="*/ f0 1 1801"/>
              <a:gd name="f12" fmla="*/ f1 1 802"/>
              <a:gd name="f13" fmla="val f2"/>
              <a:gd name="f14" fmla="val f3"/>
              <a:gd name="f15" fmla="val f4"/>
              <a:gd name="f16" fmla="+- f15 0 f13"/>
              <a:gd name="f17" fmla="+- f14 0 f13"/>
              <a:gd name="f18" fmla="*/ f17 1 1801"/>
              <a:gd name="f19" fmla="*/ f16 1 802"/>
              <a:gd name="f20" fmla="*/ f13 1 f18"/>
              <a:gd name="f21" fmla="*/ f14 1 f18"/>
              <a:gd name="f22" fmla="*/ f13 1 f19"/>
              <a:gd name="f23" fmla="*/ f15 1 f19"/>
              <a:gd name="f24" fmla="*/ f20 f11 1"/>
              <a:gd name="f25" fmla="*/ f21 f11 1"/>
              <a:gd name="f26" fmla="*/ f23 f12 1"/>
              <a:gd name="f27" fmla="*/ f22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4" t="f27" r="f25" b="f26"/>
            <a:pathLst>
              <a:path w="1801" h="802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7" y="f8"/>
                </a:lnTo>
                <a:lnTo>
                  <a:pt x="f6" y="f9"/>
                </a:lnTo>
                <a:lnTo>
                  <a:pt x="f6" y="f10"/>
                </a:lnTo>
                <a:lnTo>
                  <a:pt x="f2" y="f10"/>
                </a:lnTo>
                <a:lnTo>
                  <a:pt x="f2" y="f5"/>
                </a:lnTo>
              </a:path>
            </a:pathLst>
          </a:custGeom>
          <a:noFill/>
          <a:ln w="35999" cap="flat">
            <a:solidFill>
              <a:srgbClr val="CE181E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73DC27AB-4EC9-40C2-8F29-A8E95DA1016D}"/>
              </a:ext>
            </a:extLst>
          </p:cNvPr>
          <p:cNvSpPr/>
          <p:nvPr/>
        </p:nvSpPr>
        <p:spPr>
          <a:xfrm rot="5386812">
            <a:off x="6230808" y="3550848"/>
            <a:ext cx="430920" cy="287642"/>
          </a:xfrm>
          <a:custGeom>
            <a:avLst/>
            <a:gdLst>
              <a:gd name="f0" fmla="val w"/>
              <a:gd name="f1" fmla="val h"/>
              <a:gd name="f2" fmla="val 0"/>
              <a:gd name="f3" fmla="val 1200"/>
              <a:gd name="f4" fmla="val 802"/>
              <a:gd name="f5" fmla="val 199"/>
              <a:gd name="f6" fmla="val 899"/>
              <a:gd name="f7" fmla="val 200"/>
              <a:gd name="f8" fmla="val 898"/>
              <a:gd name="f9" fmla="val 1199"/>
              <a:gd name="f10" fmla="val 400"/>
              <a:gd name="f11" fmla="val 900"/>
              <a:gd name="f12" fmla="val 801"/>
              <a:gd name="f13" fmla="val 600"/>
              <a:gd name="f14" fmla="val 599"/>
              <a:gd name="f15" fmla="*/ f0 1 1200"/>
              <a:gd name="f16" fmla="*/ f1 1 802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1200"/>
              <a:gd name="f23" fmla="*/ f20 1 802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1200" h="802">
                <a:moveTo>
                  <a:pt x="f2" y="f5"/>
                </a:moveTo>
                <a:lnTo>
                  <a:pt x="f6" y="f7"/>
                </a:lnTo>
                <a:lnTo>
                  <a:pt x="f8" y="f2"/>
                </a:lnTo>
                <a:lnTo>
                  <a:pt x="f9" y="f10"/>
                </a:lnTo>
                <a:lnTo>
                  <a:pt x="f11" y="f12"/>
                </a:lnTo>
                <a:lnTo>
                  <a:pt x="f6" y="f13"/>
                </a:lnTo>
                <a:lnTo>
                  <a:pt x="f2" y="f14"/>
                </a:lnTo>
                <a:lnTo>
                  <a:pt x="f2" y="f5"/>
                </a:lnTo>
              </a:path>
            </a:pathLst>
          </a:custGeom>
          <a:noFill/>
          <a:ln w="35999" cap="flat">
            <a:solidFill>
              <a:srgbClr val="CE181E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CD9E9B58-3675-4ADC-A65F-15B8A06A919E}"/>
              </a:ext>
            </a:extLst>
          </p:cNvPr>
          <p:cNvSpPr/>
          <p:nvPr/>
        </p:nvSpPr>
        <p:spPr>
          <a:xfrm rot="10790400">
            <a:off x="4058966" y="4775362"/>
            <a:ext cx="647642" cy="287642"/>
          </a:xfrm>
          <a:custGeom>
            <a:avLst/>
            <a:gdLst>
              <a:gd name="f0" fmla="val w"/>
              <a:gd name="f1" fmla="val h"/>
              <a:gd name="f2" fmla="val 0"/>
              <a:gd name="f3" fmla="val 1801"/>
              <a:gd name="f4" fmla="val 802"/>
              <a:gd name="f5" fmla="val 201"/>
              <a:gd name="f6" fmla="val 1350"/>
              <a:gd name="f7" fmla="val 200"/>
              <a:gd name="f8" fmla="val 1800"/>
              <a:gd name="f9" fmla="val 398"/>
              <a:gd name="f10" fmla="val 1351"/>
              <a:gd name="f11" fmla="val 801"/>
              <a:gd name="f12" fmla="val 600"/>
              <a:gd name="f13" fmla="val 1"/>
              <a:gd name="f14" fmla="val 601"/>
              <a:gd name="f15" fmla="*/ f0 1 1801"/>
              <a:gd name="f16" fmla="*/ f1 1 802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1801"/>
              <a:gd name="f23" fmla="*/ f20 1 802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1801" h="802">
                <a:moveTo>
                  <a:pt x="f2" y="f5"/>
                </a:moveTo>
                <a:lnTo>
                  <a:pt x="f6" y="f7"/>
                </a:lnTo>
                <a:lnTo>
                  <a:pt x="f6" y="f2"/>
                </a:lnTo>
                <a:lnTo>
                  <a:pt x="f8" y="f9"/>
                </a:lnTo>
                <a:lnTo>
                  <a:pt x="f10" y="f11"/>
                </a:lnTo>
                <a:lnTo>
                  <a:pt x="f10" y="f12"/>
                </a:lnTo>
                <a:lnTo>
                  <a:pt x="f13" y="f14"/>
                </a:lnTo>
                <a:lnTo>
                  <a:pt x="f2" y="f5"/>
                </a:lnTo>
              </a:path>
            </a:pathLst>
          </a:custGeom>
          <a:noFill/>
          <a:ln w="35999" cap="flat">
            <a:solidFill>
              <a:srgbClr val="CE181E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32C1A61-5CFE-4F73-A989-3D17052A5785}"/>
              </a:ext>
            </a:extLst>
          </p:cNvPr>
          <p:cNvSpPr/>
          <p:nvPr/>
        </p:nvSpPr>
        <p:spPr>
          <a:xfrm>
            <a:off x="7684068" y="3192042"/>
            <a:ext cx="71643" cy="7164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1C24"/>
          </a:solidFill>
          <a:ln w="9528" cap="flat">
            <a:solidFill>
              <a:srgbClr val="ED1C2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1EDBC352-ADF2-4E39-98CD-C0B39388A0E0}"/>
              </a:ext>
            </a:extLst>
          </p:cNvPr>
          <p:cNvSpPr/>
          <p:nvPr/>
        </p:nvSpPr>
        <p:spPr>
          <a:xfrm>
            <a:off x="7684434" y="2256400"/>
            <a:ext cx="71643" cy="7164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000000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15">
            <a:extLst>
              <a:ext uri="{FF2B5EF4-FFF2-40B4-BE49-F238E27FC236}">
                <a16:creationId xmlns:a16="http://schemas.microsoft.com/office/drawing/2014/main" id="{6F553E75-47DD-4A79-860F-B04FE2B6A98E}"/>
              </a:ext>
            </a:extLst>
          </p:cNvPr>
          <p:cNvSpPr/>
          <p:nvPr/>
        </p:nvSpPr>
        <p:spPr>
          <a:xfrm>
            <a:off x="7684068" y="2724043"/>
            <a:ext cx="71643" cy="71643"/>
          </a:xfrm>
          <a:prstGeom prst="rect">
            <a:avLst/>
          </a:prstGeom>
          <a:solidFill>
            <a:srgbClr val="00A65D"/>
          </a:solidFill>
          <a:ln w="9528" cap="flat">
            <a:solidFill>
              <a:srgbClr val="00A65D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16">
            <a:extLst>
              <a:ext uri="{FF2B5EF4-FFF2-40B4-BE49-F238E27FC236}">
                <a16:creationId xmlns:a16="http://schemas.microsoft.com/office/drawing/2014/main" id="{CA1FF35E-5896-4A58-A366-0EB7265C29E3}"/>
              </a:ext>
            </a:extLst>
          </p:cNvPr>
          <p:cNvSpPr/>
          <p:nvPr/>
        </p:nvSpPr>
        <p:spPr>
          <a:xfrm>
            <a:off x="7756068" y="3084042"/>
            <a:ext cx="1745644" cy="2883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</a:rPr>
              <a:t>Best HF point so far</a:t>
            </a:r>
          </a:p>
        </p:txBody>
      </p:sp>
      <p:sp>
        <p:nvSpPr>
          <p:cNvPr id="19" name="CustomShape 17">
            <a:extLst>
              <a:ext uri="{FF2B5EF4-FFF2-40B4-BE49-F238E27FC236}">
                <a16:creationId xmlns:a16="http://schemas.microsoft.com/office/drawing/2014/main" id="{EA80642A-2C59-43CC-AC37-F48528455BA1}"/>
              </a:ext>
            </a:extLst>
          </p:cNvPr>
          <p:cNvSpPr/>
          <p:nvPr/>
        </p:nvSpPr>
        <p:spPr>
          <a:xfrm>
            <a:off x="7756068" y="2616043"/>
            <a:ext cx="1276200" cy="2883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</a:rPr>
              <a:t>HF evaluation</a:t>
            </a:r>
          </a:p>
        </p:txBody>
      </p:sp>
      <p:sp>
        <p:nvSpPr>
          <p:cNvPr id="20" name="CustomShape 18">
            <a:extLst>
              <a:ext uri="{FF2B5EF4-FFF2-40B4-BE49-F238E27FC236}">
                <a16:creationId xmlns:a16="http://schemas.microsoft.com/office/drawing/2014/main" id="{89559AD0-697D-496F-BFDC-C474646D98C4}"/>
              </a:ext>
            </a:extLst>
          </p:cNvPr>
          <p:cNvSpPr/>
          <p:nvPr/>
        </p:nvSpPr>
        <p:spPr>
          <a:xfrm>
            <a:off x="7756068" y="2148044"/>
            <a:ext cx="1247040" cy="2883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</a:rPr>
              <a:t>LF evaluation</a:t>
            </a:r>
          </a:p>
        </p:txBody>
      </p:sp>
      <p:sp>
        <p:nvSpPr>
          <p:cNvPr id="21" name="CustomShape 19">
            <a:extLst>
              <a:ext uri="{FF2B5EF4-FFF2-40B4-BE49-F238E27FC236}">
                <a16:creationId xmlns:a16="http://schemas.microsoft.com/office/drawing/2014/main" id="{B872B5AE-11FE-4513-8AB1-969485523DC3}"/>
              </a:ext>
            </a:extLst>
          </p:cNvPr>
          <p:cNvSpPr/>
          <p:nvPr/>
        </p:nvSpPr>
        <p:spPr>
          <a:xfrm>
            <a:off x="7684068" y="4290620"/>
            <a:ext cx="2196361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6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The optimum bulk modulus value is located at iteration 36, after only 4 expensive HF evaluations.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9">
            <a:extLst>
              <a:ext uri="{FF2B5EF4-FFF2-40B4-BE49-F238E27FC236}">
                <a16:creationId xmlns:a16="http://schemas.microsoft.com/office/drawing/2014/main" id="{4977B72C-2E0F-4DF0-BCBC-3F805F9E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47" y="4036673"/>
            <a:ext cx="1349270" cy="1372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7">
            <a:extLst>
              <a:ext uri="{FF2B5EF4-FFF2-40B4-BE49-F238E27FC236}">
                <a16:creationId xmlns:a16="http://schemas.microsoft.com/office/drawing/2014/main" id="{6626A5EA-FCF6-46C3-A645-D665BBC72183}"/>
              </a:ext>
            </a:extLst>
          </p:cNvPr>
          <p:cNvSpPr/>
          <p:nvPr/>
        </p:nvSpPr>
        <p:spPr>
          <a:xfrm>
            <a:off x="342900" y="1428750"/>
            <a:ext cx="4105802" cy="4090312"/>
          </a:xfrm>
          <a:prstGeom prst="rect">
            <a:avLst/>
          </a:prstGeom>
          <a:noFill/>
          <a:ln w="35999" cap="flat">
            <a:solidFill>
              <a:srgbClr val="3465A4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CustomShape 8">
            <a:extLst>
              <a:ext uri="{FF2B5EF4-FFF2-40B4-BE49-F238E27FC236}">
                <a16:creationId xmlns:a16="http://schemas.microsoft.com/office/drawing/2014/main" id="{B36455F1-A0C3-453D-BCBE-06C762DC8F40}"/>
              </a:ext>
            </a:extLst>
          </p:cNvPr>
          <p:cNvSpPr/>
          <p:nvPr/>
        </p:nvSpPr>
        <p:spPr>
          <a:xfrm>
            <a:off x="1092305" y="1381960"/>
            <a:ext cx="2606762" cy="370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High entropy alloys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ustomShape 9">
            <a:extLst>
              <a:ext uri="{FF2B5EF4-FFF2-40B4-BE49-F238E27FC236}">
                <a16:creationId xmlns:a16="http://schemas.microsoft.com/office/drawing/2014/main" id="{9E815C93-0D39-4261-AC48-7EAF9D0F9CD8}"/>
              </a:ext>
            </a:extLst>
          </p:cNvPr>
          <p:cNvSpPr/>
          <p:nvPr/>
        </p:nvSpPr>
        <p:spPr>
          <a:xfrm>
            <a:off x="342900" y="1879018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Random alloys with four or more principal components.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10">
            <a:extLst>
              <a:ext uri="{FF2B5EF4-FFF2-40B4-BE49-F238E27FC236}">
                <a16:creationId xmlns:a16="http://schemas.microsoft.com/office/drawing/2014/main" id="{33B72574-3D73-4095-A5BB-8E327349A6C0}"/>
              </a:ext>
            </a:extLst>
          </p:cNvPr>
          <p:cNvSpPr/>
          <p:nvPr/>
        </p:nvSpPr>
        <p:spPr>
          <a:xfrm>
            <a:off x="342900" y="2388229"/>
            <a:ext cx="4105802" cy="7887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HEAs are promising materials (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refractory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and aerospace applications, 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nuclear degradation-resistant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materials, …).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CustomShape 15">
            <a:extLst>
              <a:ext uri="{FF2B5EF4-FFF2-40B4-BE49-F238E27FC236}">
                <a16:creationId xmlns:a16="http://schemas.microsoft.com/office/drawing/2014/main" id="{3403860D-9296-4CBA-B96B-163902152884}"/>
              </a:ext>
            </a:extLst>
          </p:cNvPr>
          <p:cNvSpPr/>
          <p:nvPr/>
        </p:nvSpPr>
        <p:spPr>
          <a:xfrm>
            <a:off x="342900" y="3619396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Prototypical compositions: FeCoCrMnNi, MoNbTaW.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ustomShape 20">
            <a:extLst>
              <a:ext uri="{FF2B5EF4-FFF2-40B4-BE49-F238E27FC236}">
                <a16:creationId xmlns:a16="http://schemas.microsoft.com/office/drawing/2014/main" id="{34B2B1D2-2F97-4054-B175-CFBD03962AF9}"/>
              </a:ext>
            </a:extLst>
          </p:cNvPr>
          <p:cNvSpPr/>
          <p:nvPr/>
        </p:nvSpPr>
        <p:spPr>
          <a:xfrm>
            <a:off x="342900" y="3117756"/>
            <a:ext cx="4105802" cy="50598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At Sandia, HEAs are manufactured by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additive manufacturing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techniques.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DBFBA88-EC5B-45D4-A4E3-24EEA7876D65}"/>
              </a:ext>
            </a:extLst>
          </p:cNvPr>
          <p:cNvSpPr txBox="1"/>
          <p:nvPr/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The problem we are trying to solve</a:t>
            </a: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44C2CF7-019D-4791-A807-94CE9A7F37EC}"/>
              </a:ext>
            </a:extLst>
          </p:cNvPr>
          <p:cNvSpPr/>
          <p:nvPr/>
        </p:nvSpPr>
        <p:spPr>
          <a:xfrm>
            <a:off x="5813096" y="1497064"/>
            <a:ext cx="3193203" cy="3819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Machine-learning problem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13">
            <a:extLst>
              <a:ext uri="{FF2B5EF4-FFF2-40B4-BE49-F238E27FC236}">
                <a16:creationId xmlns:a16="http://schemas.microsoft.com/office/drawing/2014/main" id="{57D2C999-FD85-4BCC-BFC0-993707225FCE}"/>
              </a:ext>
            </a:extLst>
          </p:cNvPr>
          <p:cNvSpPr/>
          <p:nvPr/>
        </p:nvSpPr>
        <p:spPr>
          <a:xfrm>
            <a:off x="4605832" y="2051410"/>
            <a:ext cx="5204956" cy="39632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The predicting capabilities of high-accuracy first-principles methods, such as Density Functional Theory (DFT) is limited by their computational cost.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4">
            <a:extLst>
              <a:ext uri="{FF2B5EF4-FFF2-40B4-BE49-F238E27FC236}">
                <a16:creationId xmlns:a16="http://schemas.microsoft.com/office/drawing/2014/main" id="{4F521541-5193-454C-AD5E-DA1F6B4C2B68}"/>
              </a:ext>
            </a:extLst>
          </p:cNvPr>
          <p:cNvSpPr/>
          <p:nvPr/>
        </p:nvSpPr>
        <p:spPr>
          <a:xfrm>
            <a:off x="4605832" y="2959236"/>
            <a:ext cx="5265508" cy="262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Machine-Learning interatomic potentials (ML-IAP) are emerging as a promising solution to reduce this cost while preserving accuracy.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16">
            <a:extLst>
              <a:ext uri="{FF2B5EF4-FFF2-40B4-BE49-F238E27FC236}">
                <a16:creationId xmlns:a16="http://schemas.microsoft.com/office/drawing/2014/main" id="{416B9AA2-BB7E-462B-B7FB-A64EF6A09BA4}"/>
              </a:ext>
            </a:extLst>
          </p:cNvPr>
          <p:cNvSpPr/>
          <p:nvPr/>
        </p:nvSpPr>
        <p:spPr>
          <a:xfrm>
            <a:off x="4605832" y="3812718"/>
            <a:ext cx="5174982" cy="262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However, the use of DFT and ML-IAP remains mostly segregated.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CustomShape 17">
            <a:extLst>
              <a:ext uri="{FF2B5EF4-FFF2-40B4-BE49-F238E27FC236}">
                <a16:creationId xmlns:a16="http://schemas.microsoft.com/office/drawing/2014/main" id="{0C9940F0-8308-4483-B0FD-273409936E03}"/>
              </a:ext>
            </a:extLst>
          </p:cNvPr>
          <p:cNvSpPr/>
          <p:nvPr/>
        </p:nvSpPr>
        <p:spPr>
          <a:xfrm>
            <a:off x="4605832" y="4412720"/>
            <a:ext cx="5265508" cy="262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leverage Gaussian process and Bayesian optimization to fuse the predictions of DFT and ML-IAP, and develop a multi-fidelity framework for random alloys. We use it to accurately and efficiently predict materials properties.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99AD9BD0-A8DE-4391-900E-093A5B00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3" y="1894115"/>
            <a:ext cx="3085295" cy="35864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6">
            <a:extLst>
              <a:ext uri="{FF2B5EF4-FFF2-40B4-BE49-F238E27FC236}">
                <a16:creationId xmlns:a16="http://schemas.microsoft.com/office/drawing/2014/main" id="{1224A48B-5C49-4446-B4FA-C8D7394A6BD9}"/>
              </a:ext>
            </a:extLst>
          </p:cNvPr>
          <p:cNvSpPr/>
          <p:nvPr/>
        </p:nvSpPr>
        <p:spPr>
          <a:xfrm>
            <a:off x="160276" y="1303998"/>
            <a:ext cx="4354921" cy="4860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framework was developed to generate a DB for ternary composition.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E142CC7C-7562-46C7-8F27-E1964E3888A0}"/>
              </a:ext>
            </a:extLst>
          </p:cNvPr>
          <p:cNvSpPr/>
          <p:nvPr/>
        </p:nvSpPr>
        <p:spPr>
          <a:xfrm flipH="1">
            <a:off x="5022488" y="1404253"/>
            <a:ext cx="356" cy="4205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5999" cap="rnd">
            <a:solidFill>
              <a:srgbClr val="000000"/>
            </a:solidFill>
            <a:custDash>
              <a:ds d="200000" sp="0"/>
            </a:custDash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CustomShape 9">
            <a:extLst>
              <a:ext uri="{FF2B5EF4-FFF2-40B4-BE49-F238E27FC236}">
                <a16:creationId xmlns:a16="http://schemas.microsoft.com/office/drawing/2014/main" id="{4E26C5B8-D0F8-4E2C-9937-8DCA74DC9BD5}"/>
              </a:ext>
            </a:extLst>
          </p:cNvPr>
          <p:cNvSpPr/>
          <p:nvPr/>
        </p:nvSpPr>
        <p:spPr>
          <a:xfrm>
            <a:off x="5244084" y="1445629"/>
            <a:ext cx="4570921" cy="286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Generated SNAP training set: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BBA50A5-1178-44BA-A6C1-7A65F16D4649}"/>
              </a:ext>
            </a:extLst>
          </p:cNvPr>
          <p:cNvSpPr txBox="1"/>
          <p:nvPr/>
        </p:nvSpPr>
        <p:spPr>
          <a:xfrm>
            <a:off x="146962" y="253672"/>
            <a:ext cx="7466853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SNAP potential for ternary random alloy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8EBEAE76-D98D-4335-83E5-F517837A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84" y="1893347"/>
            <a:ext cx="4721275" cy="21153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ustomShape 9">
            <a:extLst>
              <a:ext uri="{FF2B5EF4-FFF2-40B4-BE49-F238E27FC236}">
                <a16:creationId xmlns:a16="http://schemas.microsoft.com/office/drawing/2014/main" id="{02FF40D5-9297-4D8F-A70C-1A57FEBA66CC}"/>
              </a:ext>
            </a:extLst>
          </p:cNvPr>
          <p:cNvSpPr/>
          <p:nvPr/>
        </p:nvSpPr>
        <p:spPr>
          <a:xfrm>
            <a:off x="5244084" y="4243264"/>
            <a:ext cx="4570921" cy="4756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“Large” but unbalanced dataset: a lot of atomic configurations, but mainly at equicomposition.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9">
            <a:extLst>
              <a:ext uri="{FF2B5EF4-FFF2-40B4-BE49-F238E27FC236}">
                <a16:creationId xmlns:a16="http://schemas.microsoft.com/office/drawing/2014/main" id="{77DA0E2F-4364-4FDC-95C1-542A94FF7531}"/>
              </a:ext>
            </a:extLst>
          </p:cNvPr>
          <p:cNvSpPr/>
          <p:nvPr/>
        </p:nvSpPr>
        <p:spPr>
          <a:xfrm>
            <a:off x="5244084" y="4896401"/>
            <a:ext cx="4570921" cy="4756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only work on bcc structures.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5">
            <a:extLst>
              <a:ext uri="{FF2B5EF4-FFF2-40B4-BE49-F238E27FC236}">
                <a16:creationId xmlns:a16="http://schemas.microsoft.com/office/drawing/2014/main" id="{56F1D3E3-58A5-4557-9C77-34648C42C2A0}"/>
              </a:ext>
            </a:extLst>
          </p:cNvPr>
          <p:cNvSpPr/>
          <p:nvPr/>
        </p:nvSpPr>
        <p:spPr>
          <a:xfrm>
            <a:off x="5099892" y="5363376"/>
            <a:ext cx="4401363" cy="229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Thompson, A. P., </a:t>
            </a:r>
            <a:r>
              <a:rPr lang="en-US" sz="1000" b="0" i="1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</a:t>
            </a:r>
            <a:r>
              <a:rPr lang="en-US" sz="10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 (2015).  J. Comp. Phys., 285, 316-330.</a:t>
            </a:r>
            <a:endParaRPr lang="en-US" sz="10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D5E092F-F51C-442B-AF45-549B907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3" y="1894115"/>
            <a:ext cx="3085295" cy="35864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BAFBE60E-0A76-482B-8296-4148A118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821" y="2024518"/>
            <a:ext cx="3357493" cy="24653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stomShape 6">
            <a:extLst>
              <a:ext uri="{FF2B5EF4-FFF2-40B4-BE49-F238E27FC236}">
                <a16:creationId xmlns:a16="http://schemas.microsoft.com/office/drawing/2014/main" id="{87962799-6B72-49D7-9F4B-FB0346C722FB}"/>
              </a:ext>
            </a:extLst>
          </p:cNvPr>
          <p:cNvSpPr/>
          <p:nvPr/>
        </p:nvSpPr>
        <p:spPr>
          <a:xfrm>
            <a:off x="160276" y="1303998"/>
            <a:ext cx="4354921" cy="4860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framework was developed to generate a DB for ternary composition.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E42611E-09B2-4838-90CB-5BC393A7132E}"/>
              </a:ext>
            </a:extLst>
          </p:cNvPr>
          <p:cNvSpPr/>
          <p:nvPr/>
        </p:nvSpPr>
        <p:spPr>
          <a:xfrm flipH="1">
            <a:off x="5022488" y="1404253"/>
            <a:ext cx="356" cy="4205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5999" cap="rnd">
            <a:solidFill>
              <a:srgbClr val="000000"/>
            </a:solidFill>
            <a:custDash>
              <a:ds d="200000" sp="0"/>
            </a:custDash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6B797D28-99E4-46EF-93C1-FD7E9CC8EE1C}"/>
              </a:ext>
            </a:extLst>
          </p:cNvPr>
          <p:cNvSpPr/>
          <p:nvPr/>
        </p:nvSpPr>
        <p:spPr>
          <a:xfrm>
            <a:off x="5022854" y="4634581"/>
            <a:ext cx="4986561" cy="3293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SNAP IAP for AlNbTi was trained on the generated training set.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9">
            <a:extLst>
              <a:ext uri="{FF2B5EF4-FFF2-40B4-BE49-F238E27FC236}">
                <a16:creationId xmlns:a16="http://schemas.microsoft.com/office/drawing/2014/main" id="{8D1EFCF9-EC69-4C5F-B775-717BF52B294F}"/>
              </a:ext>
            </a:extLst>
          </p:cNvPr>
          <p:cNvSpPr/>
          <p:nvPr/>
        </p:nvSpPr>
        <p:spPr>
          <a:xfrm>
            <a:off x="5244084" y="1445629"/>
            <a:ext cx="4570921" cy="286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SNAP - Dakota machinery: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58D52B0-855D-4A21-8D1D-72448D622EB8}"/>
              </a:ext>
            </a:extLst>
          </p:cNvPr>
          <p:cNvSpPr txBox="1"/>
          <p:nvPr/>
        </p:nvSpPr>
        <p:spPr>
          <a:xfrm>
            <a:off x="146962" y="253672"/>
            <a:ext cx="7466853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SNAP potential for ternary random alloy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aip.scitation.org/na101/home/literatum/publisher/aip/journals/content/jcp/2020/jcp.2020.153.issue-7/5.0015672/20200819/images/large/5.0015672.figures.online.f1.jpeg">
            <a:extLst>
              <a:ext uri="{FF2B5EF4-FFF2-40B4-BE49-F238E27FC236}">
                <a16:creationId xmlns:a16="http://schemas.microsoft.com/office/drawing/2014/main" id="{E9BD9F4F-2DB4-47BF-BAC1-8403F181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23115" y="1521653"/>
            <a:ext cx="4586063" cy="39767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9090838-397C-4562-AC47-D6F90E541074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Focus on one property: the bulk modulus</a:t>
            </a:r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A2156CFF-4977-4981-979A-B47FEE70F9A3}"/>
              </a:ext>
            </a:extLst>
          </p:cNvPr>
          <p:cNvSpPr/>
          <p:nvPr/>
        </p:nvSpPr>
        <p:spPr>
          <a:xfrm>
            <a:off x="111858" y="2041462"/>
            <a:ext cx="4496763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leveraged two atomistic approaches: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3A29F78D-0C97-46B2-8D82-07AA6F7F8D70}"/>
              </a:ext>
            </a:extLst>
          </p:cNvPr>
          <p:cNvSpPr/>
          <p:nvPr/>
        </p:nvSpPr>
        <p:spPr>
          <a:xfrm>
            <a:off x="111858" y="1489210"/>
            <a:ext cx="5082308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The data consists of </a:t>
            </a:r>
            <a:r>
              <a:rPr lang="en-CA" sz="1400" b="1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High-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and </a:t>
            </a:r>
            <a:r>
              <a:rPr lang="en-CA" sz="1400" b="1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Low-fidelity bulk modulus 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calculations </a:t>
            </a:r>
            <a:r>
              <a:rPr lang="en-CA" sz="1400" b="0" i="0" u="none" strike="noStrike" kern="1200" cap="none" spc="-1" baseline="0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accros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the </a:t>
            </a:r>
            <a:r>
              <a:rPr lang="en-CA" sz="1400" b="0" i="0" u="none" strike="noStrike" kern="1200" cap="none" spc="-1" baseline="0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AlNbTi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composition space.</a:t>
            </a:r>
            <a:endParaRPr lang="en-CA" sz="1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9">
            <a:extLst>
              <a:ext uri="{FF2B5EF4-FFF2-40B4-BE49-F238E27FC236}">
                <a16:creationId xmlns:a16="http://schemas.microsoft.com/office/drawing/2014/main" id="{93D241E4-BB78-4945-BC9B-FED133E32981}"/>
              </a:ext>
            </a:extLst>
          </p:cNvPr>
          <p:cNvSpPr/>
          <p:nvPr/>
        </p:nvSpPr>
        <p:spPr>
          <a:xfrm>
            <a:off x="1129896" y="2401580"/>
            <a:ext cx="3023280" cy="1403283"/>
          </a:xfrm>
          <a:prstGeom prst="rect">
            <a:avLst/>
          </a:prstGeom>
          <a:noFill/>
          <a:ln w="35999" cap="flat">
            <a:solidFill>
              <a:srgbClr val="BA131A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10">
            <a:extLst>
              <a:ext uri="{FF2B5EF4-FFF2-40B4-BE49-F238E27FC236}">
                <a16:creationId xmlns:a16="http://schemas.microsoft.com/office/drawing/2014/main" id="{8F1DA0FB-8DE2-4F0B-AD3E-9C843D2B633A}"/>
              </a:ext>
            </a:extLst>
          </p:cNvPr>
          <p:cNvSpPr/>
          <p:nvPr/>
        </p:nvSpPr>
        <p:spPr>
          <a:xfrm>
            <a:off x="1129896" y="3993660"/>
            <a:ext cx="3023280" cy="1403283"/>
          </a:xfrm>
          <a:prstGeom prst="rect">
            <a:avLst/>
          </a:prstGeom>
          <a:noFill/>
          <a:ln w="35999" cap="flat">
            <a:solidFill>
              <a:srgbClr val="BA131A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11">
            <a:extLst>
              <a:ext uri="{FF2B5EF4-FFF2-40B4-BE49-F238E27FC236}">
                <a16:creationId xmlns:a16="http://schemas.microsoft.com/office/drawing/2014/main" id="{59B78D64-5308-4491-9620-D10AA8D6D59F}"/>
              </a:ext>
            </a:extLst>
          </p:cNvPr>
          <p:cNvSpPr/>
          <p:nvPr/>
        </p:nvSpPr>
        <p:spPr>
          <a:xfrm>
            <a:off x="1129896" y="2408063"/>
            <a:ext cx="302328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1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Ab initio calculations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12">
            <a:extLst>
              <a:ext uri="{FF2B5EF4-FFF2-40B4-BE49-F238E27FC236}">
                <a16:creationId xmlns:a16="http://schemas.microsoft.com/office/drawing/2014/main" id="{E2E3C0F3-3283-4C72-A377-6B96F3403657}"/>
              </a:ext>
            </a:extLst>
          </p:cNvPr>
          <p:cNvSpPr/>
          <p:nvPr/>
        </p:nvSpPr>
        <p:spPr>
          <a:xfrm>
            <a:off x="1129896" y="3993660"/>
            <a:ext cx="302328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1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Classical potential calculations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13">
            <a:extLst>
              <a:ext uri="{FF2B5EF4-FFF2-40B4-BE49-F238E27FC236}">
                <a16:creationId xmlns:a16="http://schemas.microsoft.com/office/drawing/2014/main" id="{67C1E6CB-6748-4DC9-9C7C-DA97A248EB7B}"/>
              </a:ext>
            </a:extLst>
          </p:cNvPr>
          <p:cNvSpPr/>
          <p:nvPr/>
        </p:nvSpPr>
        <p:spPr>
          <a:xfrm>
            <a:off x="1132420" y="2712622"/>
            <a:ext cx="2984757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used density-functional theory as implemented in Quantum Espresso.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14">
            <a:extLst>
              <a:ext uri="{FF2B5EF4-FFF2-40B4-BE49-F238E27FC236}">
                <a16:creationId xmlns:a16="http://schemas.microsoft.com/office/drawing/2014/main" id="{613C289A-8ECB-42C2-9021-0F526DC13464}"/>
              </a:ext>
            </a:extLst>
          </p:cNvPr>
          <p:cNvSpPr/>
          <p:nvPr/>
        </p:nvSpPr>
        <p:spPr>
          <a:xfrm>
            <a:off x="1129896" y="3524061"/>
            <a:ext cx="2120758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High-Fidelity (HF) Data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5">
            <a:extLst>
              <a:ext uri="{FF2B5EF4-FFF2-40B4-BE49-F238E27FC236}">
                <a16:creationId xmlns:a16="http://schemas.microsoft.com/office/drawing/2014/main" id="{CF8C119C-C37A-4323-AC18-D9E70A6EB93E}"/>
              </a:ext>
            </a:extLst>
          </p:cNvPr>
          <p:cNvSpPr/>
          <p:nvPr/>
        </p:nvSpPr>
        <p:spPr>
          <a:xfrm>
            <a:off x="1132420" y="4304693"/>
            <a:ext cx="3020756" cy="45071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used LAMMPS and a Machine Learning SNAP interatomic potential.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16">
            <a:extLst>
              <a:ext uri="{FF2B5EF4-FFF2-40B4-BE49-F238E27FC236}">
                <a16:creationId xmlns:a16="http://schemas.microsoft.com/office/drawing/2014/main" id="{D0BDC089-A625-4AE4-86A7-D5E29869BF50}"/>
              </a:ext>
            </a:extLst>
          </p:cNvPr>
          <p:cNvSpPr/>
          <p:nvPr/>
        </p:nvSpPr>
        <p:spPr>
          <a:xfrm>
            <a:off x="1129896" y="5103174"/>
            <a:ext cx="2120758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Low-Fidelity (LF) Data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CustomShape 17">
            <a:extLst>
              <a:ext uri="{FF2B5EF4-FFF2-40B4-BE49-F238E27FC236}">
                <a16:creationId xmlns:a16="http://schemas.microsoft.com/office/drawing/2014/main" id="{18991F24-1B39-4E90-8112-A7F994EBFEE8}"/>
              </a:ext>
            </a:extLst>
          </p:cNvPr>
          <p:cNvSpPr/>
          <p:nvPr/>
        </p:nvSpPr>
        <p:spPr>
          <a:xfrm>
            <a:off x="1132420" y="3113303"/>
            <a:ext cx="2984757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Slow calculations, but accurate for materials design.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CustomShape 18">
            <a:extLst>
              <a:ext uri="{FF2B5EF4-FFF2-40B4-BE49-F238E27FC236}">
                <a16:creationId xmlns:a16="http://schemas.microsoft.com/office/drawing/2014/main" id="{B93A2E02-5BB4-4F2E-AD24-9585A72DC990}"/>
              </a:ext>
            </a:extLst>
          </p:cNvPr>
          <p:cNvSpPr/>
          <p:nvPr/>
        </p:nvSpPr>
        <p:spPr>
          <a:xfrm>
            <a:off x="1132420" y="4720132"/>
            <a:ext cx="3020756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Orders of magnitude faster than HF, but less accurate for materials design.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626A00-A23C-4748-BEAB-9FC04E96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55" y="3180511"/>
            <a:ext cx="2722680" cy="18579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7C3E11-1CDD-4970-9F97-86E72726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08" y="3144511"/>
            <a:ext cx="2752920" cy="18788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721E8097-B544-4227-AE0E-E125EC100F85}"/>
              </a:ext>
            </a:extLst>
          </p:cNvPr>
          <p:cNvSpPr/>
          <p:nvPr/>
        </p:nvSpPr>
        <p:spPr>
          <a:xfrm>
            <a:off x="209086" y="1462957"/>
            <a:ext cx="9522744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For each composition across the </a:t>
            </a:r>
            <a:r>
              <a:rPr lang="en-CA" sz="1400" b="0" i="0" u="none" strike="noStrike" kern="1200" cap="none" spc="-1" baseline="0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AlNbTi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diagram, Equation of State (EOS) calculations are performed. Their fitting (Birch-Murnaghan polynomials) allows to extract the bulk modulus:</a:t>
            </a:r>
            <a:endParaRPr lang="en-CA" sz="1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ustomShape 7">
            <a:extLst>
              <a:ext uri="{FF2B5EF4-FFF2-40B4-BE49-F238E27FC236}">
                <a16:creationId xmlns:a16="http://schemas.microsoft.com/office/drawing/2014/main" id="{3A83D23F-1C79-4D76-B332-7D766D77F11B}"/>
              </a:ext>
            </a:extLst>
          </p:cNvPr>
          <p:cNvSpPr/>
          <p:nvPr/>
        </p:nvSpPr>
        <p:spPr>
          <a:xfrm>
            <a:off x="5226253" y="2840675"/>
            <a:ext cx="360504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LF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8">
            <a:extLst>
              <a:ext uri="{FF2B5EF4-FFF2-40B4-BE49-F238E27FC236}">
                <a16:creationId xmlns:a16="http://schemas.microsoft.com/office/drawing/2014/main" id="{1C7E0642-9783-424D-845E-B22DBEE9EBF0}"/>
              </a:ext>
            </a:extLst>
          </p:cNvPr>
          <p:cNvSpPr/>
          <p:nvPr/>
        </p:nvSpPr>
        <p:spPr>
          <a:xfrm>
            <a:off x="1412775" y="2860471"/>
            <a:ext cx="360504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HF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CustomShape 19">
            <a:extLst>
              <a:ext uri="{FF2B5EF4-FFF2-40B4-BE49-F238E27FC236}">
                <a16:creationId xmlns:a16="http://schemas.microsoft.com/office/drawing/2014/main" id="{17A37BF4-7CA4-4763-A4A2-595B2BA27BC0}"/>
              </a:ext>
            </a:extLst>
          </p:cNvPr>
          <p:cNvSpPr/>
          <p:nvPr/>
        </p:nvSpPr>
        <p:spPr>
          <a:xfrm>
            <a:off x="209086" y="5151418"/>
            <a:ext cx="8530556" cy="3717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5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This HF and LF data is used as a training and testing set for the Gaussian process model.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0D65D3F-1F8B-40B5-8E0B-A9EB3B70F1CF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Focus on one property: the bulk modulus</a:t>
            </a:r>
          </a:p>
        </p:txBody>
      </p:sp>
      <p:pic>
        <p:nvPicPr>
          <p:cNvPr id="9" name="Image 21">
            <a:extLst>
              <a:ext uri="{FF2B5EF4-FFF2-40B4-BE49-F238E27FC236}">
                <a16:creationId xmlns:a16="http://schemas.microsoft.com/office/drawing/2014/main" id="{F9416FB0-1449-477F-8C90-A73DF64FD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800" y="2091397"/>
            <a:ext cx="6886437" cy="656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D1958-1233-48E0-8C06-211AEB6F3C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A51677-E36E-4F93-8A0E-2E4C0F1B68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6"/>
            <a:ext cx="9000000" cy="3833569"/>
          </a:xfrm>
        </p:spPr>
        <p:txBody>
          <a:bodyPr>
            <a:normAutofit lnSpcReduction="10000"/>
          </a:bodyPr>
          <a:lstStyle/>
          <a:p>
            <a:pPr marL="215999" marR="0" lvl="0" indent="-212762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 powerful and flexible framework</a:t>
            </a:r>
          </a:p>
          <a:p>
            <a:pPr marL="215999" marR="0" lvl="0" indent="-212762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And versatile, but in what sense?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Multi-objective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Multi-task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Multi-fidelity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Mixed-integer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Scalable for Big Data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High-dimensional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Asynchronous parallel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And more</a:t>
            </a:r>
          </a:p>
          <a:p>
            <a:pPr marL="215999" marR="0" lvl="0" indent="-212762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An animation of Bayesian optimization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0257B-B6A9-4157-9D2B-586A545F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31068" y="1403419"/>
            <a:ext cx="6339841" cy="34878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8E5831A1-8E56-4A63-A246-1F5C4AA57443}"/>
              </a:ext>
            </a:extLst>
          </p:cNvPr>
          <p:cNvSpPr/>
          <p:nvPr/>
        </p:nvSpPr>
        <p:spPr>
          <a:xfrm>
            <a:off x="209086" y="1462957"/>
            <a:ext cx="9522744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4BA00-C694-4D01-83BD-C4B5F196B8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913D07-9C7D-4418-A2D7-26C29C48A2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7"/>
            <a:ext cx="7278122" cy="3420002"/>
          </a:xfrm>
        </p:spPr>
        <p:txBody>
          <a:bodyPr>
            <a:noAutofit/>
          </a:bodyPr>
          <a:lstStyle/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Let                                      denote the set of observations </a:t>
            </a: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        denote an arbitrary test points</a:t>
            </a:r>
            <a:endParaRPr lang="en-CA" sz="2000" spc="-1" dirty="0">
              <a:latin typeface="Arial"/>
            </a:endParaRPr>
          </a:p>
          <a:p>
            <a:pPr lvl="0" algn="l" hangingPunct="1">
              <a:lnSpc>
                <a:spcPct val="80000"/>
              </a:lnSpc>
              <a:spcAft>
                <a:spcPts val="0"/>
              </a:spcAft>
              <a:buSzPts val="1399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Prediction is a Gaussian distribution</a:t>
            </a: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lvl="0" algn="l" hangingPunct="1">
              <a:lnSpc>
                <a:spcPct val="80000"/>
              </a:lnSpc>
              <a:spcAft>
                <a:spcPts val="0"/>
              </a:spcAft>
              <a:buSzPts val="1399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                is a vector of covariance terms.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06713-FEAF-423C-9CDB-DD79C69CA2D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11800" y="1561149"/>
            <a:ext cx="2142722" cy="44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C1F9E-3EA9-4A91-8CA4-FCE0C39590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10122" y="2125797"/>
            <a:ext cx="171001" cy="2375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23376-649E-43E7-9595-80BEC8A35D5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64612" y="3307157"/>
            <a:ext cx="5733717" cy="4568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557BF2-6367-451B-AABE-BFF6973DD1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7419" y="3868552"/>
            <a:ext cx="5438522" cy="495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D3F4AA-1408-492D-A0DD-7EE7127854B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65142" y="4503357"/>
            <a:ext cx="685443" cy="44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8FCC27-1BC8-4C2A-B6E2-1BBF0E12D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1261" y="1911287"/>
            <a:ext cx="2702011" cy="2592070"/>
          </a:xfrm>
          <a:prstGeom prst="rect">
            <a:avLst/>
          </a:prstGeom>
        </p:spPr>
      </p:pic>
      <p:sp>
        <p:nvSpPr>
          <p:cNvPr id="11" name="ZoneTexte 6">
            <a:extLst>
              <a:ext uri="{FF2B5EF4-FFF2-40B4-BE49-F238E27FC236}">
                <a16:creationId xmlns:a16="http://schemas.microsoft.com/office/drawing/2014/main" id="{835B7D88-F9DA-4CFC-8497-9F6F41EBAC41}"/>
              </a:ext>
            </a:extLst>
          </p:cNvPr>
          <p:cNvSpPr txBox="1"/>
          <p:nvPr/>
        </p:nvSpPr>
        <p:spPr>
          <a:xfrm>
            <a:off x="6258748" y="4486240"/>
            <a:ext cx="3651062" cy="621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FF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A conditional of a Gaussian is Gaussian.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Photo courtesy of Nei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l Lawrence. 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  <a:hlinkClick r:id="rId10"/>
              </a:rPr>
              <a:t>http://inverseprobability.com/talks/notes/gaussian-processes.html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A9001A-F822-4642-8F8E-2AF5F238D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5941" y="5019835"/>
            <a:ext cx="4078923" cy="611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ightBlue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1886</Words>
  <Application>Microsoft Office PowerPoint</Application>
  <PresentationFormat>Custom</PresentationFormat>
  <Paragraphs>224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Liberation Sans</vt:lpstr>
      <vt:lpstr>StarSymbol</vt:lpstr>
      <vt:lpstr>BrightBlue</vt:lpstr>
      <vt:lpstr>BrightBlue_</vt:lpstr>
      <vt:lpstr>Anh Tran (SNL); Julien Tranchida (CEA Cadarache)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 - Introduction</vt:lpstr>
      <vt:lpstr>Gaussian process - Introduction</vt:lpstr>
      <vt:lpstr>Gaussian process - Introduction</vt:lpstr>
      <vt:lpstr>Gaussian process - Introduction</vt:lpstr>
      <vt:lpstr>Gaussian process - Introduction</vt:lpstr>
      <vt:lpstr>Gaussian process - Introduction</vt:lpstr>
      <vt:lpstr>Gaussian process - Multi-fidelity</vt:lpstr>
      <vt:lpstr>A multi-scale perspective</vt:lpstr>
      <vt:lpstr>Multi-fidelity for multi-scale</vt:lpstr>
      <vt:lpstr>Bayesian Optimization Parallelism</vt:lpstr>
      <vt:lpstr>Bayesian Optimization Parallelism</vt:lpstr>
      <vt:lpstr>Bayesian Optimization Parallelism</vt:lpstr>
      <vt:lpstr>The code, the data, and the tutorials</vt:lpstr>
      <vt:lpstr>The code, the data, and the tutorials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Blue</dc:title>
  <dc:creator>Anh Tran;Julien Tranchida</dc:creator>
  <cp:lastModifiedBy>Sun, Jing</cp:lastModifiedBy>
  <cp:revision>94</cp:revision>
  <dcterms:created xsi:type="dcterms:W3CDTF">2021-11-09T16:55:37Z</dcterms:created>
  <dcterms:modified xsi:type="dcterms:W3CDTF">2021-11-19T15:23:09Z</dcterms:modified>
</cp:coreProperties>
</file>